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2"/>
          <p:cNvSpPr txBox="1">
            <a:spLocks noChangeArrowheads="1"/>
          </p:cNvSpPr>
          <p:nvPr/>
        </p:nvSpPr>
        <p:spPr bwMode="auto">
          <a:xfrm flipH="1">
            <a:off x="289560" y="12446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Bef>
                <a:spcPts val="600"/>
              </a:spcBef>
              <a:spcAft>
                <a:spcPts val="600"/>
              </a:spcAft>
            </a:pPr>
            <a:r>
              <a:rPr lang="en-US" sz="1400" b="1" dirty="0">
                <a:effectLst/>
                <a:latin typeface="Calibri"/>
                <a:ea typeface="Calibri"/>
                <a:cs typeface="Arial"/>
              </a:rPr>
              <a:t>Microbiology Dep.</a:t>
            </a:r>
            <a:endParaRPr lang="en-US" sz="1100" dirty="0">
              <a:effectLst/>
              <a:latin typeface="Calibri"/>
              <a:ea typeface="Calibri"/>
              <a:cs typeface="Arial"/>
            </a:endParaRPr>
          </a:p>
          <a:p>
            <a:pPr algn="l" rtl="0">
              <a:lnSpc>
                <a:spcPct val="115000"/>
              </a:lnSpc>
              <a:spcBef>
                <a:spcPts val="600"/>
              </a:spcBef>
              <a:spcAft>
                <a:spcPts val="600"/>
              </a:spcAft>
            </a:pPr>
            <a:r>
              <a:rPr lang="en-US" sz="1400" b="1" dirty="0">
                <a:effectLst/>
                <a:latin typeface="Calibri"/>
                <a:ea typeface="Calibri"/>
                <a:cs typeface="Arial"/>
              </a:rPr>
              <a:t>Second year</a:t>
            </a:r>
            <a:endParaRPr lang="en-US" sz="1100" dirty="0">
              <a:effectLst/>
              <a:latin typeface="Calibri"/>
              <a:ea typeface="Calibri"/>
              <a:cs typeface="Arial"/>
            </a:endParaRPr>
          </a:p>
        </p:txBody>
      </p:sp>
      <p:sp>
        <p:nvSpPr>
          <p:cNvPr id="5" name="مربع نص 2"/>
          <p:cNvSpPr txBox="1">
            <a:spLocks noChangeArrowheads="1"/>
          </p:cNvSpPr>
          <p:nvPr/>
        </p:nvSpPr>
        <p:spPr bwMode="auto">
          <a:xfrm flipH="1">
            <a:off x="3733800" y="12446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dirty="0">
                <a:effectLst/>
                <a:latin typeface="Calibri"/>
                <a:ea typeface="Calibri"/>
                <a:cs typeface="Arial"/>
              </a:rPr>
              <a:t>Parasitology</a:t>
            </a:r>
            <a:endParaRPr lang="en-US" sz="1100" dirty="0">
              <a:effectLst/>
              <a:latin typeface="Calibri"/>
              <a:ea typeface="Calibri"/>
              <a:cs typeface="Arial"/>
            </a:endParaRPr>
          </a:p>
          <a:p>
            <a:pPr algn="ctr" rtl="0">
              <a:lnSpc>
                <a:spcPct val="115000"/>
              </a:lnSpc>
              <a:spcBef>
                <a:spcPts val="600"/>
              </a:spcBef>
              <a:spcAft>
                <a:spcPts val="600"/>
              </a:spcAft>
            </a:pPr>
            <a:r>
              <a:rPr lang="en-US" sz="1400" b="1" dirty="0">
                <a:effectLst/>
                <a:latin typeface="Calibri"/>
                <a:ea typeface="Calibri"/>
                <a:cs typeface="Arial"/>
              </a:rPr>
              <a:t>7</a:t>
            </a:r>
            <a:r>
              <a:rPr lang="en-US" sz="1400" b="1" baseline="30000" dirty="0">
                <a:effectLst/>
                <a:latin typeface="Calibri"/>
                <a:ea typeface="Calibri"/>
                <a:cs typeface="Arial"/>
              </a:rPr>
              <a:t>th</a:t>
            </a:r>
            <a:r>
              <a:rPr lang="en-US" sz="1400" b="1" dirty="0">
                <a:effectLst/>
                <a:latin typeface="Calibri"/>
                <a:ea typeface="Calibri"/>
                <a:cs typeface="Arial"/>
              </a:rPr>
              <a:t> </a:t>
            </a:r>
            <a:r>
              <a:rPr lang="en-US" sz="1400" b="1" dirty="0">
                <a:effectLst/>
                <a:latin typeface="Arial"/>
                <a:ea typeface="Calibri"/>
                <a:cs typeface="Arial"/>
              </a:rPr>
              <a:t> </a:t>
            </a:r>
            <a:r>
              <a:rPr lang="en-US" sz="1400" b="1" dirty="0">
                <a:effectLst/>
                <a:latin typeface="Calibri"/>
                <a:ea typeface="Calibri"/>
                <a:cs typeface="Arial"/>
              </a:rPr>
              <a:t> </a:t>
            </a:r>
            <a:r>
              <a:rPr lang="en-US" sz="1400" b="1" dirty="0" err="1">
                <a:effectLst/>
                <a:latin typeface="Calibri"/>
                <a:ea typeface="Calibri"/>
                <a:cs typeface="Arial"/>
              </a:rPr>
              <a:t>Lec</a:t>
            </a:r>
            <a:r>
              <a:rPr lang="en-US" sz="1400" b="1" dirty="0">
                <a:effectLst/>
                <a:latin typeface="Calibri"/>
                <a:ea typeface="Calibri"/>
                <a:cs typeface="Arial"/>
              </a:rPr>
              <a:t>.</a:t>
            </a:r>
            <a:endParaRPr lang="en-US" sz="1100" dirty="0">
              <a:effectLst/>
              <a:latin typeface="Calibri"/>
              <a:ea typeface="Calibri"/>
              <a:cs typeface="Arial"/>
            </a:endParaRPr>
          </a:p>
        </p:txBody>
      </p:sp>
      <p:sp>
        <p:nvSpPr>
          <p:cNvPr id="6" name="مربع نص 293"/>
          <p:cNvSpPr txBox="1">
            <a:spLocks noChangeArrowheads="1"/>
          </p:cNvSpPr>
          <p:nvPr/>
        </p:nvSpPr>
        <p:spPr bwMode="auto">
          <a:xfrm flipH="1">
            <a:off x="6858000" y="124460"/>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dirty="0">
                <a:effectLst/>
                <a:latin typeface="Calibri"/>
                <a:ea typeface="Calibri"/>
                <a:cs typeface="Arial"/>
              </a:rPr>
              <a:t>Lecturer: Assist prof.</a:t>
            </a:r>
            <a:endParaRPr lang="en-US" sz="1100" dirty="0">
              <a:effectLst/>
              <a:latin typeface="Calibri"/>
              <a:ea typeface="Calibri"/>
              <a:cs typeface="Arial"/>
            </a:endParaRPr>
          </a:p>
          <a:p>
            <a:pPr algn="ctr" rtl="0">
              <a:lnSpc>
                <a:spcPct val="115000"/>
              </a:lnSpc>
              <a:spcBef>
                <a:spcPts val="600"/>
              </a:spcBef>
              <a:spcAft>
                <a:spcPts val="600"/>
              </a:spcAft>
            </a:pPr>
            <a:r>
              <a:rPr lang="en-US" sz="1400" b="1" dirty="0" err="1">
                <a:effectLst/>
                <a:latin typeface="Calibri"/>
                <a:ea typeface="Calibri"/>
                <a:cs typeface="Arial"/>
              </a:rPr>
              <a:t>Dr.Sally</a:t>
            </a:r>
            <a:r>
              <a:rPr lang="en-US" sz="1400" b="1" dirty="0">
                <a:effectLst/>
                <a:latin typeface="Calibri"/>
                <a:ea typeface="Calibri"/>
                <a:cs typeface="Arial"/>
              </a:rPr>
              <a:t> Ahmed </a:t>
            </a:r>
            <a:endParaRPr lang="en-US" sz="1100" dirty="0">
              <a:effectLst/>
              <a:latin typeface="Calibri"/>
              <a:ea typeface="Calibri"/>
              <a:cs typeface="Arial"/>
            </a:endParaRPr>
          </a:p>
        </p:txBody>
      </p:sp>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TextBox 8"/>
          <p:cNvSpPr txBox="1"/>
          <p:nvPr/>
        </p:nvSpPr>
        <p:spPr>
          <a:xfrm>
            <a:off x="0" y="1066800"/>
            <a:ext cx="9143999" cy="5539978"/>
          </a:xfrm>
          <a:prstGeom prst="rect">
            <a:avLst/>
          </a:prstGeom>
          <a:noFill/>
        </p:spPr>
        <p:txBody>
          <a:bodyPr wrap="square" rtlCol="1">
            <a:spAutoFit/>
          </a:bodyPr>
          <a:lstStyle/>
          <a:p>
            <a:pPr algn="ctr">
              <a:lnSpc>
                <a:spcPct val="115000"/>
              </a:lnSpc>
              <a:spcAft>
                <a:spcPts val="600"/>
              </a:spcAft>
            </a:pPr>
            <a:r>
              <a:rPr lang="en-US" sz="2400" b="1" dirty="0" err="1" smtClean="0">
                <a:latin typeface="Times New Roman"/>
                <a:ea typeface="Calibri"/>
                <a:cs typeface="Arial"/>
              </a:rPr>
              <a:t>Haemosporidia</a:t>
            </a:r>
            <a:r>
              <a:rPr lang="en-US" sz="2400" b="1" dirty="0">
                <a:latin typeface="Times New Roman"/>
                <a:ea typeface="Calibri"/>
                <a:cs typeface="Arial"/>
              </a:rPr>
              <a:t> </a:t>
            </a:r>
            <a:endParaRPr lang="en-US" sz="1400" dirty="0">
              <a:ea typeface="Calibri"/>
              <a:cs typeface="Arial"/>
            </a:endParaRPr>
          </a:p>
          <a:p>
            <a:pPr>
              <a:lnSpc>
                <a:spcPct val="115000"/>
              </a:lnSpc>
              <a:spcAft>
                <a:spcPts val="600"/>
              </a:spcAft>
            </a:pPr>
            <a:r>
              <a:rPr lang="en-US" sz="2000" b="1" dirty="0">
                <a:latin typeface="Times New Roman"/>
                <a:ea typeface="Calibri"/>
                <a:cs typeface="Arial"/>
              </a:rPr>
              <a:t>Subphylum: </a:t>
            </a:r>
            <a:r>
              <a:rPr lang="en-US" sz="2000" dirty="0" err="1">
                <a:latin typeface="Times New Roman"/>
                <a:ea typeface="Calibri"/>
                <a:cs typeface="Arial"/>
              </a:rPr>
              <a:t>Apicomplexa</a:t>
            </a:r>
            <a:r>
              <a:rPr lang="en-US" sz="2000" dirty="0">
                <a:latin typeface="Times New Roman"/>
                <a:ea typeface="Calibri"/>
                <a:cs typeface="Arial"/>
              </a:rPr>
              <a:t>.</a:t>
            </a:r>
            <a:endParaRPr lang="en-US" sz="1400" dirty="0">
              <a:ea typeface="Calibri"/>
              <a:cs typeface="Arial"/>
            </a:endParaRPr>
          </a:p>
          <a:p>
            <a:pPr>
              <a:lnSpc>
                <a:spcPct val="115000"/>
              </a:lnSpc>
              <a:spcAft>
                <a:spcPts val="600"/>
              </a:spcAft>
            </a:pPr>
            <a:r>
              <a:rPr lang="en-US" b="1" dirty="0">
                <a:solidFill>
                  <a:srgbClr val="000000"/>
                </a:solidFill>
                <a:latin typeface="Times New Roman"/>
                <a:ea typeface="Calibri"/>
                <a:cs typeface="Arial"/>
              </a:rPr>
              <a:t>Class </a:t>
            </a:r>
            <a:r>
              <a:rPr lang="en-US" b="1" dirty="0" err="1">
                <a:solidFill>
                  <a:srgbClr val="000000"/>
                </a:solidFill>
                <a:latin typeface="Times New Roman"/>
                <a:ea typeface="Calibri"/>
                <a:cs typeface="Arial"/>
              </a:rPr>
              <a:t>Sporozoea</a:t>
            </a:r>
            <a:endParaRPr lang="en-US" sz="1400" dirty="0">
              <a:ea typeface="Calibri"/>
              <a:cs typeface="Arial"/>
            </a:endParaRPr>
          </a:p>
          <a:p>
            <a:pPr>
              <a:lnSpc>
                <a:spcPct val="115000"/>
              </a:lnSpc>
              <a:spcAft>
                <a:spcPts val="600"/>
              </a:spcAft>
            </a:pPr>
            <a:r>
              <a:rPr lang="en-US" b="1" dirty="0">
                <a:solidFill>
                  <a:srgbClr val="000000"/>
                </a:solidFill>
                <a:latin typeface="Times New Roman"/>
                <a:ea typeface="Calibri"/>
                <a:cs typeface="Arial"/>
              </a:rPr>
              <a:t>Order </a:t>
            </a:r>
            <a:r>
              <a:rPr lang="en-US" b="1" dirty="0" err="1">
                <a:solidFill>
                  <a:srgbClr val="000000"/>
                </a:solidFill>
                <a:latin typeface="Times New Roman"/>
                <a:ea typeface="Calibri"/>
                <a:cs typeface="Arial"/>
              </a:rPr>
              <a:t>Eucoccidia</a:t>
            </a:r>
            <a:endParaRPr lang="en-US" sz="1400" dirty="0">
              <a:ea typeface="Calibri"/>
              <a:cs typeface="Arial"/>
            </a:endParaRPr>
          </a:p>
          <a:p>
            <a:pPr>
              <a:lnSpc>
                <a:spcPct val="115000"/>
              </a:lnSpc>
              <a:spcAft>
                <a:spcPts val="600"/>
              </a:spcAft>
            </a:pPr>
            <a:r>
              <a:rPr lang="en-US" b="1" dirty="0">
                <a:latin typeface="Times New Roman"/>
                <a:ea typeface="Calibri"/>
                <a:cs typeface="Arial"/>
              </a:rPr>
              <a:t>Genus: </a:t>
            </a:r>
            <a:r>
              <a:rPr lang="en-US" i="1" dirty="0">
                <a:latin typeface="Times New Roman"/>
                <a:ea typeface="Calibri"/>
                <a:cs typeface="Arial"/>
              </a:rPr>
              <a:t>Plasmodium.</a:t>
            </a:r>
            <a:endParaRPr lang="en-US" sz="1400" dirty="0">
              <a:ea typeface="Calibri"/>
              <a:cs typeface="Arial"/>
            </a:endParaRPr>
          </a:p>
          <a:p>
            <a:pPr>
              <a:lnSpc>
                <a:spcPct val="115000"/>
              </a:lnSpc>
              <a:spcAft>
                <a:spcPts val="600"/>
              </a:spcAft>
            </a:pPr>
            <a:r>
              <a:rPr lang="en-US" dirty="0">
                <a:latin typeface="Symbol"/>
                <a:ea typeface="Calibri"/>
                <a:cs typeface="Symbol"/>
              </a:rPr>
              <a:t>· </a:t>
            </a:r>
            <a:r>
              <a:rPr lang="en-US" dirty="0">
                <a:latin typeface="Times New Roman"/>
                <a:ea typeface="Calibri"/>
                <a:cs typeface="Arial"/>
              </a:rPr>
              <a:t>There are 4 species of the genus plasmodium that infect human, these are:</a:t>
            </a:r>
            <a:endParaRPr lang="en-US" sz="1400" dirty="0">
              <a:ea typeface="Calibri"/>
              <a:cs typeface="Arial"/>
            </a:endParaRPr>
          </a:p>
          <a:p>
            <a:pPr>
              <a:lnSpc>
                <a:spcPct val="115000"/>
              </a:lnSpc>
              <a:spcAft>
                <a:spcPts val="600"/>
              </a:spcAft>
            </a:pPr>
            <a:r>
              <a:rPr lang="en-US" b="1" dirty="0">
                <a:latin typeface="Times New Roman"/>
                <a:ea typeface="Calibri"/>
                <a:cs typeface="Arial"/>
              </a:rPr>
              <a:t>1) </a:t>
            </a:r>
            <a:r>
              <a:rPr lang="en-US" b="1" i="1" dirty="0">
                <a:latin typeface="Times New Roman"/>
                <a:ea typeface="Calibri"/>
                <a:cs typeface="Arial"/>
              </a:rPr>
              <a:t>Plasmodium </a:t>
            </a:r>
            <a:r>
              <a:rPr lang="en-US" b="1" i="1" dirty="0" err="1">
                <a:latin typeface="Times New Roman"/>
                <a:ea typeface="Calibri"/>
                <a:cs typeface="Arial"/>
              </a:rPr>
              <a:t>vivax</a:t>
            </a:r>
            <a:r>
              <a:rPr lang="en-US" b="1" i="1" dirty="0">
                <a:latin typeface="Times New Roman"/>
                <a:ea typeface="Calibri"/>
                <a:cs typeface="Arial"/>
              </a:rPr>
              <a:t> </a:t>
            </a:r>
            <a:r>
              <a:rPr lang="en-US" b="1" dirty="0">
                <a:latin typeface="Times New Roman"/>
                <a:ea typeface="Calibri"/>
                <a:cs typeface="Arial"/>
              </a:rPr>
              <a:t>(benign tertian malaria)</a:t>
            </a:r>
            <a:endParaRPr lang="en-US" sz="1400" dirty="0">
              <a:ea typeface="Calibri"/>
              <a:cs typeface="Arial"/>
            </a:endParaRPr>
          </a:p>
          <a:p>
            <a:pPr>
              <a:lnSpc>
                <a:spcPct val="115000"/>
              </a:lnSpc>
              <a:spcAft>
                <a:spcPts val="600"/>
              </a:spcAft>
            </a:pPr>
            <a:r>
              <a:rPr lang="en-US" b="1" dirty="0">
                <a:latin typeface="Times New Roman"/>
                <a:ea typeface="Calibri"/>
                <a:cs typeface="Arial"/>
              </a:rPr>
              <a:t>2) </a:t>
            </a:r>
            <a:r>
              <a:rPr lang="en-US" b="1" i="1" dirty="0">
                <a:latin typeface="Times New Roman"/>
                <a:ea typeface="Calibri"/>
                <a:cs typeface="Arial"/>
              </a:rPr>
              <a:t>Plasmodium </a:t>
            </a:r>
            <a:r>
              <a:rPr lang="en-US" b="1" i="1" dirty="0" err="1">
                <a:latin typeface="Times New Roman"/>
                <a:ea typeface="Calibri"/>
                <a:cs typeface="Arial"/>
              </a:rPr>
              <a:t>ovale</a:t>
            </a:r>
            <a:r>
              <a:rPr lang="en-US" b="1" i="1" dirty="0">
                <a:latin typeface="Times New Roman"/>
                <a:ea typeface="Calibri"/>
                <a:cs typeface="Arial"/>
              </a:rPr>
              <a:t> </a:t>
            </a:r>
            <a:r>
              <a:rPr lang="en-US" b="1" dirty="0">
                <a:latin typeface="Times New Roman"/>
                <a:ea typeface="Calibri"/>
                <a:cs typeface="Arial"/>
              </a:rPr>
              <a:t>(</a:t>
            </a:r>
            <a:r>
              <a:rPr lang="en-US" b="1" dirty="0" err="1">
                <a:latin typeface="Times New Roman"/>
                <a:ea typeface="Calibri"/>
                <a:cs typeface="Arial"/>
              </a:rPr>
              <a:t>ovale</a:t>
            </a:r>
            <a:r>
              <a:rPr lang="en-US" b="1" dirty="0">
                <a:latin typeface="Times New Roman"/>
                <a:ea typeface="Calibri"/>
                <a:cs typeface="Arial"/>
              </a:rPr>
              <a:t> tertian malaria)</a:t>
            </a:r>
            <a:endParaRPr lang="en-US" sz="1400" dirty="0">
              <a:ea typeface="Calibri"/>
              <a:cs typeface="Arial"/>
            </a:endParaRPr>
          </a:p>
          <a:p>
            <a:pPr>
              <a:lnSpc>
                <a:spcPct val="115000"/>
              </a:lnSpc>
              <a:spcAft>
                <a:spcPts val="600"/>
              </a:spcAft>
            </a:pPr>
            <a:r>
              <a:rPr lang="en-US" b="1" dirty="0">
                <a:latin typeface="Times New Roman"/>
                <a:ea typeface="Calibri"/>
                <a:cs typeface="Arial"/>
              </a:rPr>
              <a:t>3) </a:t>
            </a:r>
            <a:r>
              <a:rPr lang="en-US" b="1" i="1" dirty="0">
                <a:latin typeface="Times New Roman"/>
                <a:ea typeface="Calibri"/>
                <a:cs typeface="Arial"/>
              </a:rPr>
              <a:t>Plasmodium falciparum </a:t>
            </a:r>
            <a:r>
              <a:rPr lang="en-US" b="1" dirty="0">
                <a:latin typeface="Times New Roman"/>
                <a:ea typeface="Calibri"/>
                <a:cs typeface="Arial"/>
              </a:rPr>
              <a:t>(malignant tertian malaria)</a:t>
            </a:r>
            <a:endParaRPr lang="en-US" sz="1400" dirty="0">
              <a:ea typeface="Calibri"/>
              <a:cs typeface="Arial"/>
            </a:endParaRPr>
          </a:p>
          <a:p>
            <a:pPr>
              <a:lnSpc>
                <a:spcPct val="115000"/>
              </a:lnSpc>
              <a:spcAft>
                <a:spcPts val="600"/>
              </a:spcAft>
            </a:pPr>
            <a:r>
              <a:rPr lang="en-US" b="1" dirty="0">
                <a:latin typeface="Times New Roman"/>
                <a:ea typeface="Calibri"/>
                <a:cs typeface="Arial"/>
              </a:rPr>
              <a:t>4) </a:t>
            </a:r>
            <a:r>
              <a:rPr lang="en-US" b="1" i="1" dirty="0">
                <a:latin typeface="Times New Roman"/>
                <a:ea typeface="Calibri"/>
                <a:cs typeface="Arial"/>
              </a:rPr>
              <a:t>Plasmodium </a:t>
            </a:r>
            <a:r>
              <a:rPr lang="en-US" b="1" i="1" dirty="0" err="1">
                <a:latin typeface="Times New Roman"/>
                <a:ea typeface="Calibri"/>
                <a:cs typeface="Arial"/>
              </a:rPr>
              <a:t>malariae</a:t>
            </a:r>
            <a:r>
              <a:rPr lang="en-US" b="1" i="1" dirty="0">
                <a:latin typeface="Times New Roman"/>
                <a:ea typeface="Calibri"/>
                <a:cs typeface="Arial"/>
              </a:rPr>
              <a:t> </a:t>
            </a:r>
            <a:r>
              <a:rPr lang="en-US" b="1" dirty="0">
                <a:latin typeface="Times New Roman"/>
                <a:ea typeface="Calibri"/>
                <a:cs typeface="Arial"/>
              </a:rPr>
              <a:t>(</a:t>
            </a:r>
            <a:r>
              <a:rPr lang="en-US" b="1" dirty="0" err="1">
                <a:latin typeface="Times New Roman"/>
                <a:ea typeface="Calibri"/>
                <a:cs typeface="Arial"/>
              </a:rPr>
              <a:t>quartan</a:t>
            </a:r>
            <a:r>
              <a:rPr lang="en-US" b="1" dirty="0">
                <a:latin typeface="Times New Roman"/>
                <a:ea typeface="Calibri"/>
                <a:cs typeface="Arial"/>
              </a:rPr>
              <a:t> malaria).</a:t>
            </a:r>
            <a:endParaRPr lang="en-US" sz="1400" dirty="0">
              <a:ea typeface="Calibri"/>
              <a:cs typeface="Arial"/>
            </a:endParaRPr>
          </a:p>
          <a:p>
            <a:pPr>
              <a:lnSpc>
                <a:spcPct val="115000"/>
              </a:lnSpc>
              <a:spcAft>
                <a:spcPts val="600"/>
              </a:spcAft>
            </a:pPr>
            <a:r>
              <a:rPr lang="en-US" dirty="0">
                <a:latin typeface="Symbol"/>
                <a:ea typeface="Calibri"/>
                <a:cs typeface="Symbol"/>
              </a:rPr>
              <a:t>· </a:t>
            </a:r>
            <a:r>
              <a:rPr lang="en-US" dirty="0">
                <a:latin typeface="Times New Roman"/>
                <a:ea typeface="Calibri"/>
                <a:cs typeface="Arial"/>
              </a:rPr>
              <a:t>The disease caused by the genus plasmodium is called Malaria.</a:t>
            </a:r>
            <a:endParaRPr lang="en-US" sz="1400" dirty="0">
              <a:ea typeface="Calibri"/>
              <a:cs typeface="Arial"/>
            </a:endParaRPr>
          </a:p>
          <a:p>
            <a:pPr algn="just">
              <a:lnSpc>
                <a:spcPct val="115000"/>
              </a:lnSpc>
              <a:spcAft>
                <a:spcPts val="600"/>
              </a:spcAft>
            </a:pPr>
            <a:r>
              <a:rPr lang="en-US" dirty="0">
                <a:latin typeface="Symbol"/>
                <a:ea typeface="Calibri"/>
                <a:cs typeface="Symbol"/>
              </a:rPr>
              <a:t>· </a:t>
            </a:r>
            <a:r>
              <a:rPr lang="en-US" dirty="0">
                <a:latin typeface="Times New Roman"/>
                <a:ea typeface="Calibri"/>
                <a:cs typeface="Arial"/>
              </a:rPr>
              <a:t>Genus plasmodium require 2 hosts for the life cycle, the intermediate host which is the vertebrate host where asexual phase develop and the definitive host which is the female of </a:t>
            </a:r>
            <a:r>
              <a:rPr lang="en-US" i="1" dirty="0" err="1">
                <a:latin typeface="Times New Roman"/>
                <a:ea typeface="Calibri"/>
                <a:cs typeface="Arial"/>
              </a:rPr>
              <a:t>Anopheline</a:t>
            </a:r>
            <a:r>
              <a:rPr lang="en-US" i="1" dirty="0">
                <a:latin typeface="Times New Roman"/>
                <a:ea typeface="Calibri"/>
                <a:cs typeface="Arial"/>
              </a:rPr>
              <a:t> </a:t>
            </a:r>
            <a:r>
              <a:rPr lang="en-US" dirty="0">
                <a:latin typeface="Times New Roman"/>
                <a:ea typeface="Calibri"/>
                <a:cs typeface="Arial"/>
              </a:rPr>
              <a:t>mosquitoes where sexual phase develop.</a:t>
            </a:r>
            <a:endParaRPr lang="en-US" sz="1400" dirty="0">
              <a:ea typeface="Calibri"/>
              <a:cs typeface="Arial"/>
            </a:endParaRPr>
          </a:p>
        </p:txBody>
      </p:sp>
    </p:spTree>
    <p:extLst>
      <p:ext uri="{BB962C8B-B14F-4D97-AF65-F5344CB8AC3E}">
        <p14:creationId xmlns:p14="http://schemas.microsoft.com/office/powerpoint/2010/main" val="3199108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04800"/>
            <a:ext cx="3276600" cy="490199"/>
          </a:xfrm>
          <a:prstGeom prst="rect">
            <a:avLst/>
          </a:prstGeom>
          <a:noFill/>
        </p:spPr>
        <p:txBody>
          <a:bodyPr wrap="square" rtlCol="1">
            <a:spAutoFit/>
          </a:bodyPr>
          <a:lstStyle/>
          <a:p>
            <a:pPr>
              <a:lnSpc>
                <a:spcPct val="115000"/>
              </a:lnSpc>
            </a:pPr>
            <a:r>
              <a:rPr lang="en-US" sz="2400" b="1" dirty="0">
                <a:latin typeface="Times New Roman"/>
                <a:ea typeface="Calibri"/>
                <a:cs typeface="Arial"/>
              </a:rPr>
              <a:t>Life cycle </a:t>
            </a:r>
            <a:endParaRPr lang="en-US" sz="2400" dirty="0">
              <a:ea typeface="Calibri"/>
              <a:cs typeface="Arial"/>
            </a:endParaRPr>
          </a:p>
        </p:txBody>
      </p:sp>
      <p:grpSp>
        <p:nvGrpSpPr>
          <p:cNvPr id="5" name="مجموعة 3"/>
          <p:cNvGrpSpPr/>
          <p:nvPr/>
        </p:nvGrpSpPr>
        <p:grpSpPr>
          <a:xfrm>
            <a:off x="1353185" y="990600"/>
            <a:ext cx="6407150" cy="4516755"/>
            <a:chOff x="0" y="0"/>
            <a:chExt cx="5280660" cy="3619500"/>
          </a:xfrm>
        </p:grpSpPr>
        <p:pic>
          <p:nvPicPr>
            <p:cNvPr id="6" name="صورة 2" descr="C:\Users\com\Desktop\100.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80660" cy="3619500"/>
            </a:xfrm>
            <a:prstGeom prst="rect">
              <a:avLst/>
            </a:prstGeom>
            <a:ln>
              <a:noFill/>
            </a:ln>
            <a:effectLst>
              <a:outerShdw blurRad="292100" dist="139700" dir="2700000" algn="tl" rotWithShape="0">
                <a:srgbClr val="333333">
                  <a:alpha val="65000"/>
                </a:srgbClr>
              </a:outerShdw>
            </a:effectLst>
          </p:spPr>
        </p:pic>
        <p:sp>
          <p:nvSpPr>
            <p:cNvPr id="7" name="مربع نص 2"/>
            <p:cNvSpPr txBox="1">
              <a:spLocks noChangeArrowheads="1"/>
            </p:cNvSpPr>
            <p:nvPr/>
          </p:nvSpPr>
          <p:spPr bwMode="auto">
            <a:xfrm flipH="1">
              <a:off x="1706880" y="7620"/>
              <a:ext cx="1112520" cy="69342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r" rtl="1">
                <a:lnSpc>
                  <a:spcPct val="115000"/>
                </a:lnSpc>
                <a:spcAft>
                  <a:spcPts val="1000"/>
                </a:spcAft>
              </a:pPr>
              <a:r>
                <a:rPr lang="en-US" sz="1100">
                  <a:effectLst/>
                  <a:latin typeface="Calibri"/>
                  <a:ea typeface="Calibri"/>
                  <a:cs typeface="Arial"/>
                </a:rPr>
                <a:t> </a:t>
              </a:r>
            </a:p>
          </p:txBody>
        </p:sp>
      </p:grpSp>
      <p:sp>
        <p:nvSpPr>
          <p:cNvPr id="8" name="مربع نص 2"/>
          <p:cNvSpPr txBox="1">
            <a:spLocks noChangeArrowheads="1"/>
          </p:cNvSpPr>
          <p:nvPr/>
        </p:nvSpPr>
        <p:spPr bwMode="auto">
          <a:xfrm flipH="1">
            <a:off x="3090545" y="5867400"/>
            <a:ext cx="2932430" cy="48006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rtl="0">
              <a:lnSpc>
                <a:spcPct val="115000"/>
              </a:lnSpc>
              <a:spcAft>
                <a:spcPts val="0"/>
              </a:spcAft>
            </a:pPr>
            <a:r>
              <a:rPr lang="en-US" sz="1700" b="1">
                <a:effectLst/>
                <a:latin typeface="Times New Roman"/>
                <a:ea typeface="Calibri"/>
                <a:cs typeface="Arial"/>
              </a:rPr>
              <a:t>Life cycle of plasmodium</a:t>
            </a:r>
            <a:endParaRPr lang="en-US" sz="1100">
              <a:effectLst/>
              <a:latin typeface="Calibri"/>
              <a:ea typeface="Calibri"/>
              <a:cs typeface="Arial"/>
            </a:endParaRPr>
          </a:p>
          <a:p>
            <a:pPr algn="ctr" rtl="0">
              <a:lnSpc>
                <a:spcPct val="115000"/>
              </a:lnSpc>
              <a:spcAft>
                <a:spcPts val="1000"/>
              </a:spcAft>
            </a:pPr>
            <a:r>
              <a:rPr lang="en-US" sz="1100">
                <a:effectLst/>
                <a:latin typeface="Calibri"/>
                <a:ea typeface="Calibri"/>
                <a:cs typeface="Arial"/>
              </a:rPr>
              <a:t> </a:t>
            </a:r>
          </a:p>
        </p:txBody>
      </p:sp>
    </p:spTree>
    <p:extLst>
      <p:ext uri="{BB962C8B-B14F-4D97-AF65-F5344CB8AC3E}">
        <p14:creationId xmlns:p14="http://schemas.microsoft.com/office/powerpoint/2010/main" val="229623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015045"/>
          </a:xfrm>
          <a:prstGeom prst="rect">
            <a:avLst/>
          </a:prstGeom>
          <a:noFill/>
        </p:spPr>
        <p:txBody>
          <a:bodyPr wrap="square" rtlCol="1">
            <a:spAutoFit/>
          </a:bodyPr>
          <a:lstStyle/>
          <a:p>
            <a:pPr algn="just">
              <a:lnSpc>
                <a:spcPct val="115000"/>
              </a:lnSpc>
            </a:pPr>
            <a:r>
              <a:rPr lang="en-US" sz="2100" b="1" dirty="0">
                <a:latin typeface="Times New Roman"/>
                <a:ea typeface="Calibri"/>
                <a:cs typeface="Arial"/>
              </a:rPr>
              <a:t>Pathogenesis</a:t>
            </a:r>
            <a:endParaRPr lang="en-US" sz="2100" dirty="0">
              <a:ea typeface="Calibri"/>
              <a:cs typeface="Arial"/>
            </a:endParaRPr>
          </a:p>
          <a:p>
            <a:pPr algn="just">
              <a:lnSpc>
                <a:spcPct val="115000"/>
              </a:lnSpc>
            </a:pPr>
            <a:r>
              <a:rPr lang="en-US" sz="2100" dirty="0">
                <a:solidFill>
                  <a:srgbClr val="000000"/>
                </a:solidFill>
                <a:latin typeface="Times New Roman"/>
                <a:ea typeface="Calibri"/>
                <a:cs typeface="Arial"/>
              </a:rPr>
              <a:t>The </a:t>
            </a:r>
            <a:r>
              <a:rPr lang="en-US" sz="2100" dirty="0" err="1">
                <a:solidFill>
                  <a:srgbClr val="000000"/>
                </a:solidFill>
                <a:latin typeface="Times New Roman"/>
                <a:ea typeface="Calibri"/>
                <a:cs typeface="Arial"/>
              </a:rPr>
              <a:t>pathogencity</a:t>
            </a:r>
            <a:r>
              <a:rPr lang="en-US" sz="2100" dirty="0">
                <a:solidFill>
                  <a:srgbClr val="000000"/>
                </a:solidFill>
                <a:latin typeface="Times New Roman"/>
                <a:ea typeface="Calibri"/>
                <a:cs typeface="Arial"/>
              </a:rPr>
              <a:t> of malaria is related to RBC infection. Tissue destruction in </a:t>
            </a:r>
            <a:r>
              <a:rPr lang="en-US" sz="2100" dirty="0" err="1">
                <a:solidFill>
                  <a:srgbClr val="000000"/>
                </a:solidFill>
                <a:latin typeface="Times New Roman"/>
                <a:ea typeface="Calibri"/>
                <a:cs typeface="Arial"/>
              </a:rPr>
              <a:t>exoerythrocytic</a:t>
            </a:r>
            <a:r>
              <a:rPr lang="en-US" sz="2100" dirty="0">
                <a:solidFill>
                  <a:srgbClr val="000000"/>
                </a:solidFill>
                <a:latin typeface="Times New Roman"/>
                <a:ea typeface="Calibri"/>
                <a:cs typeface="Arial"/>
              </a:rPr>
              <a:t> cycle appears not to produce sign and symptoms. The plasmodia in RBC grow and segment at the expense of the host cells and the malarial parasite progressively consumes and degrades intracellular proteins, the hemoglobin. The potentially toxic </a:t>
            </a:r>
            <a:r>
              <a:rPr lang="en-US" sz="2100" dirty="0" err="1">
                <a:solidFill>
                  <a:srgbClr val="000000"/>
                </a:solidFill>
                <a:latin typeface="Times New Roman"/>
                <a:ea typeface="Calibri"/>
                <a:cs typeface="Arial"/>
              </a:rPr>
              <a:t>heme</a:t>
            </a:r>
            <a:r>
              <a:rPr lang="en-US" sz="2100" dirty="0">
                <a:solidFill>
                  <a:srgbClr val="000000"/>
                </a:solidFill>
                <a:latin typeface="Times New Roman"/>
                <a:ea typeface="Calibri"/>
                <a:cs typeface="Arial"/>
              </a:rPr>
              <a:t> is polymerized to biologically inert </a:t>
            </a:r>
            <a:r>
              <a:rPr lang="en-US" sz="2100" dirty="0" err="1">
                <a:solidFill>
                  <a:srgbClr val="000000"/>
                </a:solidFill>
                <a:latin typeface="Times New Roman"/>
                <a:ea typeface="Calibri"/>
                <a:cs typeface="Arial"/>
              </a:rPr>
              <a:t>hemozines</a:t>
            </a:r>
            <a:r>
              <a:rPr lang="en-US" sz="2100" dirty="0">
                <a:solidFill>
                  <a:srgbClr val="000000"/>
                </a:solidFill>
                <a:latin typeface="Times New Roman"/>
                <a:ea typeface="Calibri"/>
                <a:cs typeface="Arial"/>
              </a:rPr>
              <a:t> or malarial pigment. </a:t>
            </a:r>
            <a:r>
              <a:rPr lang="en-US" sz="2100" i="1" dirty="0">
                <a:solidFill>
                  <a:srgbClr val="000000"/>
                </a:solidFill>
                <a:latin typeface="Times New Roman"/>
                <a:ea typeface="Calibri"/>
                <a:cs typeface="Arial"/>
              </a:rPr>
              <a:t>Plasmodium falciparum </a:t>
            </a:r>
            <a:r>
              <a:rPr lang="en-US" sz="2100" dirty="0">
                <a:solidFill>
                  <a:srgbClr val="000000"/>
                </a:solidFill>
                <a:latin typeface="Times New Roman"/>
                <a:ea typeface="Calibri"/>
                <a:cs typeface="Arial"/>
              </a:rPr>
              <a:t>infects RBC at all ages. </a:t>
            </a:r>
            <a:r>
              <a:rPr lang="en-US" sz="2100" i="1" dirty="0">
                <a:solidFill>
                  <a:srgbClr val="000000"/>
                </a:solidFill>
                <a:latin typeface="Times New Roman"/>
                <a:ea typeface="Calibri"/>
                <a:cs typeface="Arial"/>
              </a:rPr>
              <a:t>Plasmodium </a:t>
            </a:r>
            <a:r>
              <a:rPr lang="en-US" sz="2100" i="1" dirty="0" err="1">
                <a:solidFill>
                  <a:srgbClr val="000000"/>
                </a:solidFill>
                <a:latin typeface="Times New Roman"/>
                <a:ea typeface="Calibri"/>
                <a:cs typeface="Arial"/>
              </a:rPr>
              <a:t>vivax</a:t>
            </a:r>
            <a:r>
              <a:rPr lang="en-US" sz="2100" i="1" dirty="0">
                <a:solidFill>
                  <a:srgbClr val="000000"/>
                </a:solidFill>
                <a:latin typeface="Times New Roman"/>
                <a:ea typeface="Calibri"/>
                <a:cs typeface="Arial"/>
              </a:rPr>
              <a:t> </a:t>
            </a:r>
            <a:r>
              <a:rPr lang="en-US" sz="2100" dirty="0">
                <a:solidFill>
                  <a:srgbClr val="000000"/>
                </a:solidFill>
                <a:latin typeface="Times New Roman"/>
                <a:ea typeface="Calibri"/>
                <a:cs typeface="Arial"/>
              </a:rPr>
              <a:t>and </a:t>
            </a:r>
            <a:r>
              <a:rPr lang="en-US" sz="2100" i="1" dirty="0" err="1">
                <a:solidFill>
                  <a:srgbClr val="000000"/>
                </a:solidFill>
                <a:latin typeface="Times New Roman"/>
                <a:ea typeface="Calibri"/>
                <a:cs typeface="Arial"/>
              </a:rPr>
              <a:t>ovale</a:t>
            </a:r>
            <a:r>
              <a:rPr lang="en-US" sz="2100" i="1" dirty="0">
                <a:solidFill>
                  <a:srgbClr val="000000"/>
                </a:solidFill>
                <a:latin typeface="Times New Roman"/>
                <a:ea typeface="Calibri"/>
                <a:cs typeface="Arial"/>
              </a:rPr>
              <a:t> </a:t>
            </a:r>
            <a:r>
              <a:rPr lang="en-US" sz="2100" dirty="0">
                <a:solidFill>
                  <a:srgbClr val="000000"/>
                </a:solidFill>
                <a:latin typeface="Times New Roman"/>
                <a:ea typeface="Calibri"/>
                <a:cs typeface="Arial"/>
              </a:rPr>
              <a:t>infects only reticulocytes. </a:t>
            </a:r>
            <a:r>
              <a:rPr lang="en-US" sz="2100" i="1" dirty="0">
                <a:solidFill>
                  <a:srgbClr val="000000"/>
                </a:solidFill>
                <a:latin typeface="Times New Roman"/>
                <a:ea typeface="Calibri"/>
                <a:cs typeface="Arial"/>
              </a:rPr>
              <a:t>Plasmodium </a:t>
            </a:r>
            <a:r>
              <a:rPr lang="en-US" sz="2100" i="1" dirty="0" err="1">
                <a:solidFill>
                  <a:srgbClr val="000000"/>
                </a:solidFill>
                <a:latin typeface="Times New Roman"/>
                <a:ea typeface="Calibri"/>
                <a:cs typeface="Arial"/>
              </a:rPr>
              <a:t>malariae</a:t>
            </a:r>
            <a:r>
              <a:rPr lang="en-US" sz="2100" i="1" dirty="0">
                <a:solidFill>
                  <a:srgbClr val="000000"/>
                </a:solidFill>
                <a:latin typeface="Times New Roman"/>
                <a:ea typeface="Calibri"/>
                <a:cs typeface="Arial"/>
              </a:rPr>
              <a:t> </a:t>
            </a:r>
            <a:r>
              <a:rPr lang="en-US" sz="2100" dirty="0">
                <a:solidFill>
                  <a:srgbClr val="000000"/>
                </a:solidFill>
                <a:latin typeface="Times New Roman"/>
                <a:ea typeface="Calibri"/>
                <a:cs typeface="Arial"/>
              </a:rPr>
              <a:t>infects only mature RBC.</a:t>
            </a:r>
            <a:endParaRPr lang="en-US" sz="2100" dirty="0">
              <a:ea typeface="Calibri"/>
              <a:cs typeface="Arial"/>
            </a:endParaRPr>
          </a:p>
          <a:p>
            <a:pPr algn="just">
              <a:lnSpc>
                <a:spcPct val="115000"/>
              </a:lnSpc>
            </a:pPr>
            <a:r>
              <a:rPr lang="en-US" sz="2100" dirty="0">
                <a:solidFill>
                  <a:srgbClr val="000000"/>
                </a:solidFill>
                <a:latin typeface="Times New Roman"/>
                <a:ea typeface="Calibri"/>
                <a:cs typeface="Arial"/>
              </a:rPr>
              <a:t>All species of </a:t>
            </a:r>
            <a:r>
              <a:rPr lang="en-US" sz="2100" i="1" dirty="0">
                <a:solidFill>
                  <a:srgbClr val="000000"/>
                </a:solidFill>
                <a:latin typeface="Times New Roman"/>
                <a:ea typeface="Calibri"/>
                <a:cs typeface="Arial"/>
              </a:rPr>
              <a:t>Plasmodium </a:t>
            </a:r>
            <a:r>
              <a:rPr lang="en-US" sz="2100" dirty="0">
                <a:solidFill>
                  <a:srgbClr val="000000"/>
                </a:solidFill>
                <a:latin typeface="Times New Roman"/>
                <a:ea typeface="Calibri"/>
                <a:cs typeface="Arial"/>
              </a:rPr>
              <a:t>caused:</a:t>
            </a:r>
            <a:endParaRPr lang="en-US" sz="2100" dirty="0">
              <a:ea typeface="Calibri"/>
              <a:cs typeface="Arial"/>
            </a:endParaRPr>
          </a:p>
          <a:p>
            <a:pPr marL="342900" lvl="0" indent="-342900" algn="just">
              <a:lnSpc>
                <a:spcPct val="115000"/>
              </a:lnSpc>
              <a:buSzPts val="1400"/>
              <a:buFont typeface="+mj-lt"/>
              <a:buAutoNum type="arabicParenR"/>
              <a:tabLst>
                <a:tab pos="270510" algn="r"/>
              </a:tabLst>
            </a:pPr>
            <a:r>
              <a:rPr lang="en-US" sz="2100" dirty="0">
                <a:latin typeface="Times New Roman"/>
                <a:ea typeface="Calibri"/>
                <a:cs typeface="Arial"/>
              </a:rPr>
              <a:t>Anemia.</a:t>
            </a:r>
            <a:endParaRPr lang="en-US" sz="2100" dirty="0">
              <a:ea typeface="Calibri"/>
              <a:cs typeface="Arial"/>
            </a:endParaRPr>
          </a:p>
          <a:p>
            <a:pPr marL="342900" lvl="0" indent="-342900" algn="just">
              <a:lnSpc>
                <a:spcPct val="115000"/>
              </a:lnSpc>
              <a:buSzPts val="1400"/>
              <a:buFont typeface="+mj-lt"/>
              <a:buAutoNum type="arabicParenR"/>
              <a:tabLst>
                <a:tab pos="270510" algn="r"/>
              </a:tabLst>
            </a:pPr>
            <a:r>
              <a:rPr lang="en-US" sz="2100" dirty="0">
                <a:latin typeface="Times New Roman"/>
                <a:ea typeface="Calibri"/>
                <a:cs typeface="Arial"/>
              </a:rPr>
              <a:t>Chills and fever of malarial attack.</a:t>
            </a:r>
            <a:endParaRPr lang="en-US" sz="2100" dirty="0">
              <a:ea typeface="Calibri"/>
              <a:cs typeface="Arial"/>
            </a:endParaRPr>
          </a:p>
          <a:p>
            <a:pPr marL="342900" lvl="0" indent="-342900" algn="just">
              <a:lnSpc>
                <a:spcPct val="115000"/>
              </a:lnSpc>
              <a:buSzPts val="1400"/>
              <a:buFont typeface="+mj-lt"/>
              <a:buAutoNum type="arabicParenR"/>
              <a:tabLst>
                <a:tab pos="270510" algn="r"/>
              </a:tabLst>
            </a:pPr>
            <a:r>
              <a:rPr lang="en-US" sz="2100" dirty="0">
                <a:latin typeface="Times New Roman"/>
                <a:ea typeface="Calibri"/>
                <a:cs typeface="Arial"/>
              </a:rPr>
              <a:t>Spleen is enlarged.</a:t>
            </a:r>
            <a:endParaRPr lang="en-US" sz="2100" dirty="0">
              <a:ea typeface="Calibri"/>
              <a:cs typeface="Arial"/>
            </a:endParaRPr>
          </a:p>
          <a:p>
            <a:pPr marL="90170">
              <a:lnSpc>
                <a:spcPct val="115000"/>
              </a:lnSpc>
              <a:tabLst>
                <a:tab pos="270510" algn="r"/>
              </a:tabLst>
            </a:pPr>
            <a:r>
              <a:rPr lang="en-US" sz="2100" dirty="0">
                <a:latin typeface="Times New Roman"/>
                <a:ea typeface="Calibri"/>
                <a:cs typeface="Arial"/>
              </a:rPr>
              <a:t>Infection with </a:t>
            </a:r>
            <a:r>
              <a:rPr lang="en-US" sz="2100" i="1" dirty="0" err="1">
                <a:latin typeface="Times New Roman"/>
                <a:ea typeface="Calibri"/>
                <a:cs typeface="Arial"/>
              </a:rPr>
              <a:t>P.falciparum</a:t>
            </a:r>
            <a:r>
              <a:rPr lang="en-US" sz="2100" i="1" dirty="0">
                <a:latin typeface="Times New Roman"/>
                <a:ea typeface="Calibri"/>
                <a:cs typeface="Arial"/>
              </a:rPr>
              <a:t> </a:t>
            </a:r>
            <a:r>
              <a:rPr lang="en-US" sz="2100" dirty="0">
                <a:latin typeface="Times New Roman"/>
                <a:ea typeface="Calibri"/>
                <a:cs typeface="Arial"/>
              </a:rPr>
              <a:t>differs from the other types.</a:t>
            </a:r>
            <a:endParaRPr lang="en-US" sz="2100" dirty="0">
              <a:ea typeface="Calibri"/>
              <a:cs typeface="Arial"/>
            </a:endParaRPr>
          </a:p>
          <a:p>
            <a:pPr marL="180340" indent="-180340">
              <a:lnSpc>
                <a:spcPct val="115000"/>
              </a:lnSpc>
            </a:pPr>
            <a:r>
              <a:rPr lang="en-US" sz="2100" b="1" dirty="0">
                <a:solidFill>
                  <a:srgbClr val="000000"/>
                </a:solidFill>
                <a:latin typeface="Times New Roman"/>
                <a:ea typeface="Calibri"/>
                <a:cs typeface="Arial"/>
              </a:rPr>
              <a:t>a) </a:t>
            </a:r>
            <a:r>
              <a:rPr lang="en-US" sz="2100" dirty="0">
                <a:solidFill>
                  <a:srgbClr val="000000"/>
                </a:solidFill>
                <a:latin typeface="Times New Roman"/>
                <a:ea typeface="Calibri"/>
                <a:cs typeface="Arial"/>
              </a:rPr>
              <a:t>It invades erythrocytes of all ages and thus causing very extensive </a:t>
            </a:r>
            <a:r>
              <a:rPr lang="en-US" sz="2100" dirty="0" err="1">
                <a:solidFill>
                  <a:srgbClr val="000000"/>
                </a:solidFill>
                <a:latin typeface="Times New Roman"/>
                <a:ea typeface="Calibri"/>
                <a:cs typeface="Arial"/>
              </a:rPr>
              <a:t>parasetemia</a:t>
            </a:r>
            <a:r>
              <a:rPr lang="en-US" sz="2100" dirty="0">
                <a:solidFill>
                  <a:srgbClr val="000000"/>
                </a:solidFill>
                <a:latin typeface="Times New Roman"/>
                <a:ea typeface="Calibri"/>
                <a:cs typeface="Arial"/>
              </a:rPr>
              <a:t>.</a:t>
            </a:r>
            <a:endParaRPr lang="en-US" sz="2100" dirty="0">
              <a:ea typeface="Calibri"/>
              <a:cs typeface="Arial"/>
            </a:endParaRPr>
          </a:p>
          <a:p>
            <a:pPr marL="180340" indent="-180340">
              <a:lnSpc>
                <a:spcPct val="115000"/>
              </a:lnSpc>
            </a:pPr>
            <a:r>
              <a:rPr lang="en-US" sz="2100" b="1" dirty="0">
                <a:solidFill>
                  <a:srgbClr val="000000"/>
                </a:solidFill>
                <a:latin typeface="Times New Roman"/>
                <a:ea typeface="Calibri"/>
                <a:cs typeface="Arial"/>
              </a:rPr>
              <a:t>b) </a:t>
            </a:r>
            <a:r>
              <a:rPr lang="en-US" sz="2100" dirty="0">
                <a:solidFill>
                  <a:srgbClr val="000000"/>
                </a:solidFill>
                <a:latin typeface="Times New Roman"/>
                <a:ea typeface="Calibri"/>
                <a:cs typeface="Arial"/>
              </a:rPr>
              <a:t>The </a:t>
            </a:r>
            <a:r>
              <a:rPr lang="en-US" sz="2100" dirty="0" err="1">
                <a:solidFill>
                  <a:srgbClr val="000000"/>
                </a:solidFill>
                <a:latin typeface="Times New Roman"/>
                <a:ea typeface="Calibri"/>
                <a:cs typeface="Arial"/>
              </a:rPr>
              <a:t>schizogonic</a:t>
            </a:r>
            <a:r>
              <a:rPr lang="en-US" sz="2100" dirty="0">
                <a:solidFill>
                  <a:srgbClr val="000000"/>
                </a:solidFill>
                <a:latin typeface="Times New Roman"/>
                <a:ea typeface="Calibri"/>
                <a:cs typeface="Arial"/>
              </a:rPr>
              <a:t> cycle in the bloodstream requires 36-48 hrs.</a:t>
            </a:r>
            <a:endParaRPr lang="en-US" sz="2100" dirty="0">
              <a:ea typeface="Calibri"/>
              <a:cs typeface="Arial"/>
            </a:endParaRPr>
          </a:p>
          <a:p>
            <a:pPr marL="180340" indent="-180340">
              <a:lnSpc>
                <a:spcPct val="115000"/>
              </a:lnSpc>
            </a:pPr>
            <a:r>
              <a:rPr lang="en-US" sz="2100" b="1" dirty="0">
                <a:solidFill>
                  <a:srgbClr val="000000"/>
                </a:solidFill>
                <a:latin typeface="Times New Roman"/>
                <a:ea typeface="Calibri"/>
                <a:cs typeface="Arial"/>
              </a:rPr>
              <a:t>c) </a:t>
            </a:r>
            <a:r>
              <a:rPr lang="en-US" sz="2100" dirty="0">
                <a:solidFill>
                  <a:srgbClr val="000000"/>
                </a:solidFill>
                <a:latin typeface="Times New Roman"/>
                <a:ea typeface="Calibri"/>
                <a:cs typeface="Arial"/>
              </a:rPr>
              <a:t>There is a tendency for more than one parasite to develop in a single RBC.</a:t>
            </a:r>
            <a:endParaRPr lang="en-US" sz="2100" dirty="0">
              <a:ea typeface="Calibri"/>
              <a:cs typeface="Arial"/>
            </a:endParaRPr>
          </a:p>
        </p:txBody>
      </p:sp>
    </p:spTree>
    <p:extLst>
      <p:ext uri="{BB962C8B-B14F-4D97-AF65-F5344CB8AC3E}">
        <p14:creationId xmlns:p14="http://schemas.microsoft.com/office/powerpoint/2010/main" val="305747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199885"/>
          </a:xfrm>
          <a:prstGeom prst="rect">
            <a:avLst/>
          </a:prstGeom>
          <a:noFill/>
        </p:spPr>
        <p:txBody>
          <a:bodyPr wrap="square" rtlCol="1">
            <a:spAutoFit/>
          </a:bodyPr>
          <a:lstStyle/>
          <a:p>
            <a:pPr>
              <a:lnSpc>
                <a:spcPct val="115000"/>
              </a:lnSpc>
            </a:pPr>
            <a:r>
              <a:rPr lang="en-US" sz="2000" b="1" dirty="0">
                <a:latin typeface="Times New Roman"/>
                <a:ea typeface="Calibri"/>
                <a:cs typeface="Arial"/>
              </a:rPr>
              <a:t>Diagnosis</a:t>
            </a:r>
            <a:endParaRPr lang="en-US" sz="1400" dirty="0">
              <a:ea typeface="Calibri"/>
              <a:cs typeface="Arial"/>
            </a:endParaRPr>
          </a:p>
          <a:p>
            <a:pPr>
              <a:lnSpc>
                <a:spcPct val="115000"/>
              </a:lnSpc>
            </a:pPr>
            <a:r>
              <a:rPr lang="en-US" sz="2000" b="1" dirty="0">
                <a:latin typeface="Times New Roman"/>
                <a:ea typeface="Calibri"/>
                <a:cs typeface="Arial"/>
              </a:rPr>
              <a:t>1) Microscopic</a:t>
            </a:r>
            <a:endParaRPr lang="en-US" sz="1400" dirty="0">
              <a:ea typeface="Calibri"/>
              <a:cs typeface="Arial"/>
            </a:endParaRPr>
          </a:p>
          <a:p>
            <a:pPr algn="just">
              <a:lnSpc>
                <a:spcPct val="115000"/>
              </a:lnSpc>
            </a:pPr>
            <a:r>
              <a:rPr lang="en-US" b="1" dirty="0">
                <a:solidFill>
                  <a:srgbClr val="000000"/>
                </a:solidFill>
                <a:latin typeface="Times New Roman"/>
                <a:ea typeface="Calibri"/>
                <a:cs typeface="Arial"/>
              </a:rPr>
              <a:t>Thick and thin blood films.</a:t>
            </a:r>
            <a:endParaRPr lang="en-US" sz="1400" dirty="0">
              <a:ea typeface="Calibri"/>
              <a:cs typeface="Arial"/>
            </a:endParaRPr>
          </a:p>
          <a:p>
            <a:pPr algn="just">
              <a:lnSpc>
                <a:spcPct val="115000"/>
              </a:lnSpc>
            </a:pPr>
            <a:r>
              <a:rPr lang="en-US" sz="2000" b="1" dirty="0">
                <a:latin typeface="Times New Roman"/>
                <a:ea typeface="Calibri"/>
                <a:cs typeface="Arial"/>
              </a:rPr>
              <a:t>2) Serological test:</a:t>
            </a:r>
            <a:endParaRPr lang="en-US" sz="1400" dirty="0">
              <a:ea typeface="Calibri"/>
              <a:cs typeface="Arial"/>
            </a:endParaRPr>
          </a:p>
          <a:p>
            <a:pPr indent="180340">
              <a:lnSpc>
                <a:spcPct val="115000"/>
              </a:lnSpc>
            </a:pPr>
            <a:r>
              <a:rPr lang="en-US" dirty="0">
                <a:latin typeface="Times New Roman"/>
                <a:ea typeface="Calibri"/>
                <a:cs typeface="Arial"/>
              </a:rPr>
              <a:t>a) Indirect fluorescent antibody test (IFAT),</a:t>
            </a:r>
            <a:endParaRPr lang="en-US" sz="1400" dirty="0">
              <a:ea typeface="Calibri"/>
              <a:cs typeface="Arial"/>
            </a:endParaRPr>
          </a:p>
          <a:p>
            <a:pPr indent="180340">
              <a:lnSpc>
                <a:spcPct val="115000"/>
              </a:lnSpc>
            </a:pPr>
            <a:r>
              <a:rPr lang="en-US" dirty="0">
                <a:latin typeface="Times New Roman"/>
                <a:ea typeface="Calibri"/>
                <a:cs typeface="Arial"/>
              </a:rPr>
              <a:t>b) Indirect </a:t>
            </a:r>
            <a:r>
              <a:rPr lang="en-US" dirty="0" err="1">
                <a:latin typeface="Times New Roman"/>
                <a:ea typeface="Calibri"/>
                <a:cs typeface="Arial"/>
              </a:rPr>
              <a:t>hemagglutination</a:t>
            </a:r>
            <a:r>
              <a:rPr lang="en-US" dirty="0">
                <a:latin typeface="Times New Roman"/>
                <a:ea typeface="Calibri"/>
                <a:cs typeface="Arial"/>
              </a:rPr>
              <a:t> antibody (IHA) test,</a:t>
            </a:r>
            <a:endParaRPr lang="en-US" sz="1400" dirty="0">
              <a:ea typeface="Calibri"/>
              <a:cs typeface="Arial"/>
            </a:endParaRPr>
          </a:p>
          <a:p>
            <a:pPr indent="180340" algn="just">
              <a:lnSpc>
                <a:spcPct val="115000"/>
              </a:lnSpc>
            </a:pPr>
            <a:r>
              <a:rPr lang="en-US" dirty="0">
                <a:latin typeface="Times New Roman"/>
                <a:ea typeface="Calibri"/>
                <a:cs typeface="Arial"/>
              </a:rPr>
              <a:t>c) Enzyme-linked </a:t>
            </a:r>
            <a:r>
              <a:rPr lang="en-US" dirty="0" err="1">
                <a:latin typeface="Times New Roman"/>
                <a:ea typeface="Calibri"/>
                <a:cs typeface="Arial"/>
              </a:rPr>
              <a:t>immunosorbent</a:t>
            </a:r>
            <a:r>
              <a:rPr lang="en-US" dirty="0">
                <a:latin typeface="Times New Roman"/>
                <a:ea typeface="Calibri"/>
                <a:cs typeface="Arial"/>
              </a:rPr>
              <a:t> assay (ELISA).</a:t>
            </a:r>
            <a:endParaRPr lang="en-US" sz="1400" dirty="0">
              <a:ea typeface="Calibri"/>
              <a:cs typeface="Arial"/>
            </a:endParaRPr>
          </a:p>
          <a:p>
            <a:pPr>
              <a:lnSpc>
                <a:spcPct val="115000"/>
              </a:lnSpc>
            </a:pPr>
            <a:r>
              <a:rPr lang="en-US" sz="2000" b="1" dirty="0">
                <a:latin typeface="Times New Roman"/>
                <a:ea typeface="Calibri"/>
                <a:cs typeface="Arial"/>
              </a:rPr>
              <a:t>3) Molecular biological detection tests:</a:t>
            </a:r>
            <a:endParaRPr lang="en-US" sz="1400" dirty="0">
              <a:ea typeface="Calibri"/>
              <a:cs typeface="Arial"/>
            </a:endParaRPr>
          </a:p>
          <a:p>
            <a:r>
              <a:rPr lang="en-US" dirty="0">
                <a:latin typeface="Times New Roman"/>
                <a:ea typeface="Calibri"/>
              </a:rPr>
              <a:t>DNA and RNA probes and polymerase chain reaction (PCR) have good sensitivity and specificity</a:t>
            </a:r>
            <a:r>
              <a:rPr lang="en-US" dirty="0" smtClean="0">
                <a:latin typeface="Times New Roman"/>
                <a:ea typeface="Calibri"/>
              </a:rPr>
              <a:t>.</a:t>
            </a:r>
          </a:p>
          <a:p>
            <a:endParaRPr lang="en-US" dirty="0" smtClean="0">
              <a:latin typeface="Times New Roman"/>
              <a:ea typeface="Calibri"/>
            </a:endParaRPr>
          </a:p>
          <a:p>
            <a:pPr>
              <a:lnSpc>
                <a:spcPct val="115000"/>
              </a:lnSpc>
            </a:pPr>
            <a:r>
              <a:rPr lang="en-US" sz="2000" b="1" dirty="0">
                <a:latin typeface="Times New Roman"/>
                <a:ea typeface="Calibri"/>
                <a:cs typeface="Arial"/>
              </a:rPr>
              <a:t>Prevention and control</a:t>
            </a:r>
            <a:endParaRPr lang="en-US" sz="1400" dirty="0">
              <a:ea typeface="Calibri"/>
              <a:cs typeface="Arial"/>
            </a:endParaRPr>
          </a:p>
          <a:p>
            <a:pPr algn="just">
              <a:lnSpc>
                <a:spcPct val="115000"/>
              </a:lnSpc>
            </a:pPr>
            <a:r>
              <a:rPr lang="en-US" dirty="0">
                <a:latin typeface="Times New Roman"/>
                <a:ea typeface="Calibri"/>
                <a:cs typeface="Arial"/>
              </a:rPr>
              <a:t>1) Chemoprophylaxis</a:t>
            </a:r>
            <a:endParaRPr lang="en-US" sz="1400" dirty="0">
              <a:ea typeface="Calibri"/>
              <a:cs typeface="Arial"/>
            </a:endParaRPr>
          </a:p>
          <a:p>
            <a:pPr marL="180340" indent="-180340">
              <a:lnSpc>
                <a:spcPct val="115000"/>
              </a:lnSpc>
            </a:pPr>
            <a:r>
              <a:rPr lang="en-US" b="1" dirty="0">
                <a:latin typeface="Times New Roman"/>
                <a:ea typeface="Calibri"/>
                <a:cs typeface="Arial"/>
              </a:rPr>
              <a:t>2) </a:t>
            </a:r>
            <a:r>
              <a:rPr lang="en-US" dirty="0">
                <a:latin typeface="Times New Roman"/>
                <a:ea typeface="Calibri"/>
                <a:cs typeface="Arial"/>
              </a:rPr>
              <a:t>Mosquitoes nets, windows screen, protective clothes and insects repellents.</a:t>
            </a:r>
            <a:endParaRPr lang="en-US" sz="1400" dirty="0">
              <a:ea typeface="Calibri"/>
              <a:cs typeface="Arial"/>
            </a:endParaRPr>
          </a:p>
          <a:p>
            <a:pPr marL="180340" indent="-180340">
              <a:lnSpc>
                <a:spcPct val="115000"/>
              </a:lnSpc>
            </a:pPr>
            <a:r>
              <a:rPr lang="en-US" b="1" dirty="0">
                <a:latin typeface="Times New Roman"/>
                <a:ea typeface="Calibri"/>
                <a:cs typeface="Arial"/>
              </a:rPr>
              <a:t>3) </a:t>
            </a:r>
            <a:r>
              <a:rPr lang="en-US" dirty="0">
                <a:latin typeface="Times New Roman"/>
                <a:ea typeface="Calibri"/>
                <a:cs typeface="Arial"/>
              </a:rPr>
              <a:t>Drainage of stagnant water in swamps and ditches decreasing the breeding areas.</a:t>
            </a:r>
            <a:endParaRPr lang="en-US" sz="1400" dirty="0">
              <a:ea typeface="Calibri"/>
              <a:cs typeface="Arial"/>
            </a:endParaRPr>
          </a:p>
          <a:p>
            <a:endParaRPr lang="ar-IQ" dirty="0"/>
          </a:p>
        </p:txBody>
      </p:sp>
    </p:spTree>
    <p:extLst>
      <p:ext uri="{BB962C8B-B14F-4D97-AF65-F5344CB8AC3E}">
        <p14:creationId xmlns:p14="http://schemas.microsoft.com/office/powerpoint/2010/main" val="609819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7171194"/>
          </a:xfrm>
          <a:prstGeom prst="rect">
            <a:avLst/>
          </a:prstGeom>
          <a:noFill/>
        </p:spPr>
        <p:txBody>
          <a:bodyPr wrap="square" rtlCol="1">
            <a:spAutoFit/>
          </a:bodyPr>
          <a:lstStyle/>
          <a:p>
            <a:pPr>
              <a:lnSpc>
                <a:spcPct val="115000"/>
              </a:lnSpc>
            </a:pPr>
            <a:r>
              <a:rPr lang="en-US" sz="2000" b="1" dirty="0">
                <a:latin typeface="Times New Roman"/>
                <a:ea typeface="Calibri"/>
                <a:cs typeface="Arial"/>
              </a:rPr>
              <a:t>Genus </a:t>
            </a:r>
            <a:r>
              <a:rPr lang="en-US" sz="2000" b="1" dirty="0" err="1">
                <a:latin typeface="Times New Roman"/>
                <a:ea typeface="Calibri"/>
                <a:cs typeface="Arial"/>
              </a:rPr>
              <a:t>Toxoplasm</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Subphylum </a:t>
            </a:r>
            <a:r>
              <a:rPr lang="en-US" sz="2000" b="1" dirty="0" err="1">
                <a:solidFill>
                  <a:srgbClr val="000000"/>
                </a:solidFill>
                <a:latin typeface="Times New Roman"/>
                <a:ea typeface="Calibri"/>
                <a:cs typeface="Arial"/>
              </a:rPr>
              <a:t>Apicomplexa</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Class </a:t>
            </a:r>
            <a:r>
              <a:rPr lang="en-US" sz="2000" b="1" dirty="0" err="1">
                <a:solidFill>
                  <a:srgbClr val="000000"/>
                </a:solidFill>
                <a:latin typeface="Times New Roman"/>
                <a:ea typeface="Calibri"/>
                <a:cs typeface="Arial"/>
              </a:rPr>
              <a:t>Sporozoea</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Order </a:t>
            </a:r>
            <a:r>
              <a:rPr lang="en-US" sz="2000" b="1" dirty="0" err="1">
                <a:solidFill>
                  <a:srgbClr val="000000"/>
                </a:solidFill>
                <a:latin typeface="Times New Roman"/>
                <a:ea typeface="Calibri"/>
                <a:cs typeface="Arial"/>
              </a:rPr>
              <a:t>Eucoccidia</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Genus </a:t>
            </a:r>
            <a:r>
              <a:rPr lang="en-US" sz="2000" i="1" dirty="0">
                <a:solidFill>
                  <a:srgbClr val="000000"/>
                </a:solidFill>
                <a:latin typeface="Times New Roman"/>
                <a:ea typeface="Calibri"/>
                <a:cs typeface="Arial"/>
              </a:rPr>
              <a:t>Toxoplasma</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Species:</a:t>
            </a:r>
            <a:r>
              <a:rPr lang="en-US" sz="2000" b="1" i="1" dirty="0">
                <a:solidFill>
                  <a:srgbClr val="000000"/>
                </a:solidFill>
                <a:latin typeface="Times New Roman"/>
                <a:ea typeface="Calibri"/>
                <a:cs typeface="Arial"/>
              </a:rPr>
              <a:t> Toxoplasma </a:t>
            </a:r>
            <a:r>
              <a:rPr lang="en-US" sz="2000" b="1" i="1" dirty="0" err="1" smtClean="0">
                <a:solidFill>
                  <a:srgbClr val="000000"/>
                </a:solidFill>
                <a:latin typeface="Times New Roman"/>
                <a:ea typeface="Calibri"/>
                <a:cs typeface="Arial"/>
              </a:rPr>
              <a:t>gondii</a:t>
            </a:r>
            <a:endParaRPr lang="en-US" sz="2000" dirty="0">
              <a:ea typeface="Calibri"/>
              <a:cs typeface="Arial"/>
            </a:endParaRPr>
          </a:p>
          <a:p>
            <a:pPr algn="just">
              <a:lnSpc>
                <a:spcPct val="115000"/>
              </a:lnSpc>
            </a:pPr>
            <a:r>
              <a:rPr lang="en-US" sz="2000" dirty="0">
                <a:solidFill>
                  <a:srgbClr val="000000"/>
                </a:solidFill>
                <a:latin typeface="Symbol"/>
                <a:ea typeface="Calibri"/>
                <a:cs typeface="Symbol"/>
              </a:rPr>
              <a:t>· </a:t>
            </a:r>
            <a:r>
              <a:rPr lang="en-US" sz="2000" b="1" i="1" dirty="0">
                <a:solidFill>
                  <a:srgbClr val="000000"/>
                </a:solidFill>
                <a:latin typeface="Times New Roman"/>
                <a:ea typeface="Calibri"/>
                <a:cs typeface="Arial"/>
              </a:rPr>
              <a:t>Toxoplasma </a:t>
            </a:r>
            <a:r>
              <a:rPr lang="en-US" sz="2000" b="1" i="1" dirty="0" err="1">
                <a:solidFill>
                  <a:srgbClr val="000000"/>
                </a:solidFill>
                <a:latin typeface="Times New Roman"/>
                <a:ea typeface="Calibri"/>
                <a:cs typeface="Arial"/>
              </a:rPr>
              <a:t>gondii</a:t>
            </a:r>
            <a:r>
              <a:rPr lang="en-US" sz="2000" b="1" i="1" dirty="0">
                <a:solidFill>
                  <a:srgbClr val="000000"/>
                </a:solidFill>
                <a:latin typeface="Times New Roman"/>
                <a:ea typeface="Calibri"/>
                <a:cs typeface="Arial"/>
              </a:rPr>
              <a:t> </a:t>
            </a:r>
            <a:r>
              <a:rPr lang="en-US" sz="2000" dirty="0">
                <a:solidFill>
                  <a:srgbClr val="000000"/>
                </a:solidFill>
                <a:latin typeface="Times New Roman"/>
                <a:ea typeface="Calibri"/>
                <a:cs typeface="Arial"/>
              </a:rPr>
              <a:t>is a coccidian parasite of cosmopolitan distribution, able to develop in a wide variety of vertebrate hosts, but the definitive host is the house cat and certain </a:t>
            </a:r>
            <a:r>
              <a:rPr lang="en-US" sz="2000" dirty="0" err="1">
                <a:solidFill>
                  <a:srgbClr val="000000"/>
                </a:solidFill>
                <a:latin typeface="Times New Roman"/>
                <a:ea typeface="Calibri"/>
                <a:cs typeface="Arial"/>
              </a:rPr>
              <a:t>felidae</a:t>
            </a:r>
            <a:r>
              <a:rPr lang="en-US" sz="2000" dirty="0">
                <a:solidFill>
                  <a:srgbClr val="000000"/>
                </a:solidFill>
                <a:latin typeface="Times New Roman"/>
                <a:ea typeface="Calibri"/>
                <a:cs typeface="Arial"/>
              </a:rPr>
              <a:t>. </a:t>
            </a:r>
            <a:endParaRPr lang="en-US" sz="2000" dirty="0">
              <a:ea typeface="Calibri"/>
              <a:cs typeface="Arial"/>
            </a:endParaRPr>
          </a:p>
          <a:p>
            <a:pPr>
              <a:lnSpc>
                <a:spcPct val="115000"/>
              </a:lnSpc>
            </a:pPr>
            <a:r>
              <a:rPr lang="en-US" sz="2000" dirty="0">
                <a:solidFill>
                  <a:srgbClr val="000000"/>
                </a:solidFill>
                <a:latin typeface="Symbol"/>
                <a:ea typeface="Calibri"/>
                <a:cs typeface="Symbol"/>
              </a:rPr>
              <a:t>· </a:t>
            </a:r>
            <a:r>
              <a:rPr lang="en-US" sz="2000" b="1" dirty="0">
                <a:solidFill>
                  <a:srgbClr val="000000"/>
                </a:solidFill>
                <a:latin typeface="Times New Roman"/>
                <a:ea typeface="Calibri"/>
                <a:cs typeface="Arial"/>
              </a:rPr>
              <a:t>The definitive host </a:t>
            </a:r>
            <a:r>
              <a:rPr lang="en-US" sz="2000" dirty="0">
                <a:solidFill>
                  <a:srgbClr val="000000"/>
                </a:solidFill>
                <a:latin typeface="Times New Roman"/>
                <a:ea typeface="Calibri"/>
                <a:cs typeface="Arial"/>
              </a:rPr>
              <a:t>is the house or domestic cat and other </a:t>
            </a:r>
            <a:r>
              <a:rPr lang="en-US" sz="2000" dirty="0" err="1">
                <a:solidFill>
                  <a:srgbClr val="000000"/>
                </a:solidFill>
                <a:latin typeface="Times New Roman"/>
                <a:ea typeface="Calibri"/>
                <a:cs typeface="Arial"/>
              </a:rPr>
              <a:t>felidae</a:t>
            </a:r>
            <a:r>
              <a:rPr lang="en-US" sz="2000" dirty="0">
                <a:solidFill>
                  <a:srgbClr val="000000"/>
                </a:solidFill>
                <a:latin typeface="Times New Roman"/>
                <a:ea typeface="Calibri"/>
                <a:cs typeface="Arial"/>
              </a:rPr>
              <a:t>.</a:t>
            </a:r>
            <a:endParaRPr lang="en-US" sz="2000" dirty="0">
              <a:ea typeface="Calibri"/>
              <a:cs typeface="Arial"/>
            </a:endParaRPr>
          </a:p>
          <a:p>
            <a:pPr marL="285750" indent="-285750">
              <a:lnSpc>
                <a:spcPct val="115000"/>
              </a:lnSpc>
              <a:buFont typeface="Symbol" pitchFamily="18" charset="2"/>
              <a:buChar char="·"/>
            </a:pPr>
            <a:r>
              <a:rPr lang="en-US" sz="2000" b="1" dirty="0" smtClean="0">
                <a:solidFill>
                  <a:srgbClr val="000000"/>
                </a:solidFill>
                <a:latin typeface="Times New Roman"/>
                <a:ea typeface="Calibri"/>
                <a:cs typeface="Arial"/>
              </a:rPr>
              <a:t>Intermediate </a:t>
            </a:r>
            <a:r>
              <a:rPr lang="en-US" sz="2000" b="1" dirty="0">
                <a:solidFill>
                  <a:srgbClr val="000000"/>
                </a:solidFill>
                <a:latin typeface="Times New Roman"/>
                <a:ea typeface="Calibri"/>
                <a:cs typeface="Arial"/>
              </a:rPr>
              <a:t>host: </a:t>
            </a:r>
            <a:r>
              <a:rPr lang="en-US" sz="2000" dirty="0">
                <a:solidFill>
                  <a:srgbClr val="000000"/>
                </a:solidFill>
                <a:latin typeface="Times New Roman"/>
                <a:ea typeface="Calibri"/>
                <a:cs typeface="Arial"/>
              </a:rPr>
              <a:t>man (considered as a dead end host) and other mammals (cattle, sheep, mouse and pig</a:t>
            </a:r>
            <a:r>
              <a:rPr lang="en-US" sz="2000" dirty="0" smtClean="0">
                <a:solidFill>
                  <a:srgbClr val="000000"/>
                </a:solidFill>
                <a:latin typeface="Times New Roman"/>
                <a:ea typeface="Calibri"/>
                <a:cs typeface="Arial"/>
              </a:rPr>
              <a:t>).</a:t>
            </a:r>
          </a:p>
          <a:p>
            <a:pPr>
              <a:lnSpc>
                <a:spcPct val="115000"/>
              </a:lnSpc>
            </a:pPr>
            <a:r>
              <a:rPr lang="en-US" sz="2000" b="1" dirty="0">
                <a:solidFill>
                  <a:srgbClr val="000000"/>
                </a:solidFill>
                <a:latin typeface="Times New Roman"/>
                <a:ea typeface="Calibri"/>
                <a:cs typeface="Arial"/>
              </a:rPr>
              <a:t>Morphology</a:t>
            </a:r>
            <a:endParaRPr lang="en-US" sz="2000" dirty="0">
              <a:ea typeface="Calibri"/>
              <a:cs typeface="Arial"/>
            </a:endParaRPr>
          </a:p>
          <a:p>
            <a:pPr>
              <a:lnSpc>
                <a:spcPct val="115000"/>
              </a:lnSpc>
            </a:pPr>
            <a:r>
              <a:rPr lang="en-US" sz="2000" dirty="0">
                <a:solidFill>
                  <a:srgbClr val="000000"/>
                </a:solidFill>
                <a:latin typeface="Times New Roman"/>
                <a:ea typeface="Calibri"/>
                <a:cs typeface="Arial"/>
              </a:rPr>
              <a:t>There are five forms in </a:t>
            </a:r>
            <a:r>
              <a:rPr lang="en-US" sz="2000" i="1" dirty="0">
                <a:solidFill>
                  <a:srgbClr val="000000"/>
                </a:solidFill>
                <a:latin typeface="Times New Roman"/>
                <a:ea typeface="Calibri"/>
                <a:cs typeface="Arial"/>
              </a:rPr>
              <a:t>T. </a:t>
            </a:r>
            <a:r>
              <a:rPr lang="en-US" sz="2000" i="1" dirty="0" err="1">
                <a:solidFill>
                  <a:srgbClr val="000000"/>
                </a:solidFill>
                <a:latin typeface="Times New Roman"/>
                <a:ea typeface="Calibri"/>
                <a:cs typeface="Arial"/>
              </a:rPr>
              <a:t>gondii</a:t>
            </a:r>
            <a:r>
              <a:rPr lang="en-US" sz="2000" i="1" dirty="0">
                <a:solidFill>
                  <a:srgbClr val="000000"/>
                </a:solidFill>
                <a:latin typeface="Times New Roman"/>
                <a:ea typeface="Calibri"/>
                <a:cs typeface="Arial"/>
              </a:rPr>
              <a:t> </a:t>
            </a:r>
            <a:r>
              <a:rPr lang="en-US" sz="2000" dirty="0">
                <a:solidFill>
                  <a:srgbClr val="000000"/>
                </a:solidFill>
                <a:latin typeface="Times New Roman"/>
                <a:ea typeface="Calibri"/>
                <a:cs typeface="Arial"/>
              </a:rPr>
              <a:t>life cycle:</a:t>
            </a:r>
            <a:endParaRPr lang="en-US" sz="2000" dirty="0">
              <a:ea typeface="Calibri"/>
              <a:cs typeface="Arial"/>
            </a:endParaRPr>
          </a:p>
          <a:p>
            <a:pPr>
              <a:lnSpc>
                <a:spcPct val="115000"/>
              </a:lnSpc>
            </a:pPr>
            <a:r>
              <a:rPr lang="en-US" sz="2000" dirty="0">
                <a:solidFill>
                  <a:srgbClr val="000000"/>
                </a:solidFill>
                <a:latin typeface="Times New Roman"/>
                <a:ea typeface="Calibri"/>
                <a:cs typeface="Arial"/>
              </a:rPr>
              <a:t>1- </a:t>
            </a:r>
            <a:r>
              <a:rPr lang="en-US" sz="2000" dirty="0" err="1">
                <a:solidFill>
                  <a:srgbClr val="000000"/>
                </a:solidFill>
                <a:latin typeface="Times New Roman"/>
                <a:ea typeface="Calibri"/>
                <a:cs typeface="Arial"/>
              </a:rPr>
              <a:t>Trophozoite</a:t>
            </a:r>
            <a:r>
              <a:rPr lang="en-US" sz="2000" dirty="0">
                <a:solidFill>
                  <a:srgbClr val="000000"/>
                </a:solidFill>
                <a:latin typeface="Times New Roman"/>
                <a:ea typeface="Calibri"/>
                <a:cs typeface="Arial"/>
              </a:rPr>
              <a:t> (</a:t>
            </a:r>
            <a:r>
              <a:rPr lang="en-US" sz="2000" dirty="0" err="1">
                <a:solidFill>
                  <a:srgbClr val="000000"/>
                </a:solidFill>
                <a:latin typeface="Times New Roman"/>
                <a:ea typeface="Calibri"/>
                <a:cs typeface="Arial"/>
              </a:rPr>
              <a:t>tachyzoite</a:t>
            </a:r>
            <a:r>
              <a:rPr lang="en-US" sz="2000" dirty="0">
                <a:solidFill>
                  <a:srgbClr val="000000"/>
                </a:solidFill>
                <a:latin typeface="Times New Roman"/>
                <a:ea typeface="Calibri"/>
                <a:cs typeface="Arial"/>
              </a:rPr>
              <a:t>),</a:t>
            </a:r>
            <a:endParaRPr lang="en-US" sz="2000" dirty="0">
              <a:ea typeface="Calibri"/>
              <a:cs typeface="Arial"/>
            </a:endParaRPr>
          </a:p>
          <a:p>
            <a:pPr>
              <a:lnSpc>
                <a:spcPct val="115000"/>
              </a:lnSpc>
            </a:pPr>
            <a:r>
              <a:rPr lang="en-US" sz="2000" dirty="0">
                <a:solidFill>
                  <a:srgbClr val="000000"/>
                </a:solidFill>
                <a:latin typeface="Times New Roman"/>
                <a:ea typeface="Calibri"/>
                <a:cs typeface="Arial"/>
              </a:rPr>
              <a:t>2- Tissue cyst (</a:t>
            </a:r>
            <a:r>
              <a:rPr lang="en-US" sz="2000" dirty="0" err="1">
                <a:solidFill>
                  <a:srgbClr val="000000"/>
                </a:solidFill>
                <a:latin typeface="Times New Roman"/>
                <a:ea typeface="Calibri"/>
                <a:cs typeface="Arial"/>
              </a:rPr>
              <a:t>bradyzoite</a:t>
            </a:r>
            <a:r>
              <a:rPr lang="en-US" sz="2000" dirty="0">
                <a:solidFill>
                  <a:srgbClr val="000000"/>
                </a:solidFill>
                <a:latin typeface="Times New Roman"/>
                <a:ea typeface="Calibri"/>
                <a:cs typeface="Arial"/>
              </a:rPr>
              <a:t>),</a:t>
            </a:r>
            <a:endParaRPr lang="en-US" sz="2000" dirty="0">
              <a:ea typeface="Calibri"/>
              <a:cs typeface="Arial"/>
            </a:endParaRPr>
          </a:p>
          <a:p>
            <a:pPr>
              <a:lnSpc>
                <a:spcPct val="115000"/>
              </a:lnSpc>
            </a:pPr>
            <a:r>
              <a:rPr lang="en-US" sz="2000" dirty="0">
                <a:solidFill>
                  <a:srgbClr val="000000"/>
                </a:solidFill>
                <a:latin typeface="Times New Roman"/>
                <a:ea typeface="Calibri"/>
                <a:cs typeface="Arial"/>
              </a:rPr>
              <a:t>3- </a:t>
            </a:r>
            <a:r>
              <a:rPr lang="en-US" sz="2000" dirty="0" err="1">
                <a:solidFill>
                  <a:srgbClr val="000000"/>
                </a:solidFill>
                <a:latin typeface="Times New Roman"/>
                <a:ea typeface="Calibri"/>
                <a:cs typeface="Arial"/>
              </a:rPr>
              <a:t>Schizont</a:t>
            </a:r>
            <a:endParaRPr lang="en-US" sz="2000" dirty="0">
              <a:ea typeface="Calibri"/>
              <a:cs typeface="Arial"/>
            </a:endParaRPr>
          </a:p>
          <a:p>
            <a:pPr>
              <a:lnSpc>
                <a:spcPct val="115000"/>
              </a:lnSpc>
            </a:pPr>
            <a:r>
              <a:rPr lang="en-US" sz="2000" dirty="0">
                <a:solidFill>
                  <a:srgbClr val="000000"/>
                </a:solidFill>
                <a:latin typeface="Times New Roman"/>
                <a:ea typeface="Calibri"/>
                <a:cs typeface="Arial"/>
              </a:rPr>
              <a:t>4- Gametocyte</a:t>
            </a:r>
            <a:endParaRPr lang="en-US" sz="2000" dirty="0">
              <a:ea typeface="Calibri"/>
              <a:cs typeface="Arial"/>
            </a:endParaRPr>
          </a:p>
          <a:p>
            <a:pPr algn="just">
              <a:lnSpc>
                <a:spcPct val="115000"/>
              </a:lnSpc>
            </a:pPr>
            <a:r>
              <a:rPr lang="en-US" sz="2000" dirty="0">
                <a:solidFill>
                  <a:srgbClr val="000000"/>
                </a:solidFill>
                <a:latin typeface="Times New Roman"/>
                <a:ea typeface="Calibri"/>
                <a:cs typeface="Arial"/>
              </a:rPr>
              <a:t>5- </a:t>
            </a:r>
            <a:r>
              <a:rPr lang="en-US" sz="2000" dirty="0" err="1">
                <a:solidFill>
                  <a:srgbClr val="000000"/>
                </a:solidFill>
                <a:latin typeface="Times New Roman"/>
                <a:ea typeface="Calibri"/>
                <a:cs typeface="Arial"/>
              </a:rPr>
              <a:t>Oocyst</a:t>
            </a:r>
            <a:r>
              <a:rPr lang="en-US" sz="2000" dirty="0">
                <a:solidFill>
                  <a:srgbClr val="000000"/>
                </a:solidFill>
                <a:latin typeface="Times New Roman"/>
                <a:ea typeface="Calibri"/>
                <a:cs typeface="Arial"/>
              </a:rPr>
              <a:t> .</a:t>
            </a:r>
            <a:endParaRPr lang="en-US" sz="2000" dirty="0">
              <a:ea typeface="Calibri"/>
              <a:cs typeface="Arial"/>
            </a:endParaRPr>
          </a:p>
          <a:p>
            <a:pPr>
              <a:lnSpc>
                <a:spcPct val="115000"/>
              </a:lnSpc>
            </a:pPr>
            <a:endParaRPr lang="en-US" sz="2000" dirty="0">
              <a:ea typeface="Calibri"/>
              <a:cs typeface="Arial"/>
            </a:endParaRPr>
          </a:p>
        </p:txBody>
      </p:sp>
    </p:spTree>
    <p:extLst>
      <p:ext uri="{BB962C8B-B14F-4D97-AF65-F5344CB8AC3E}">
        <p14:creationId xmlns:p14="http://schemas.microsoft.com/office/powerpoint/2010/main" val="323075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4799775"/>
          </a:xfrm>
          <a:prstGeom prst="rect">
            <a:avLst/>
          </a:prstGeom>
          <a:noFill/>
        </p:spPr>
        <p:txBody>
          <a:bodyPr wrap="square" rtlCol="1">
            <a:spAutoFit/>
          </a:bodyPr>
          <a:lstStyle/>
          <a:p>
            <a:pPr>
              <a:lnSpc>
                <a:spcPct val="115000"/>
              </a:lnSpc>
            </a:pPr>
            <a:r>
              <a:rPr lang="en-US" sz="2400" b="1" dirty="0">
                <a:latin typeface="Times New Roman"/>
                <a:ea typeface="Calibri"/>
                <a:cs typeface="Arial"/>
              </a:rPr>
              <a:t>Pathogenesis:</a:t>
            </a:r>
            <a:r>
              <a:rPr lang="en-US" dirty="0">
                <a:latin typeface="Times New Roman"/>
                <a:ea typeface="Calibri"/>
                <a:cs typeface="Arial"/>
              </a:rPr>
              <a:t> </a:t>
            </a:r>
            <a:endParaRPr lang="en-US" sz="1400" dirty="0">
              <a:ea typeface="Calibri"/>
              <a:cs typeface="Arial"/>
            </a:endParaRPr>
          </a:p>
          <a:p>
            <a:pPr algn="just">
              <a:lnSpc>
                <a:spcPct val="115000"/>
              </a:lnSpc>
            </a:pPr>
            <a:r>
              <a:rPr lang="en-US" dirty="0">
                <a:latin typeface="Times New Roman"/>
                <a:ea typeface="Calibri"/>
                <a:cs typeface="Arial"/>
              </a:rPr>
              <a:t>The </a:t>
            </a:r>
            <a:r>
              <a:rPr lang="en-US" dirty="0" err="1">
                <a:latin typeface="Times New Roman"/>
                <a:ea typeface="Calibri"/>
                <a:cs typeface="Arial"/>
              </a:rPr>
              <a:t>bradyzoites</a:t>
            </a:r>
            <a:r>
              <a:rPr lang="en-US" dirty="0">
                <a:latin typeface="Times New Roman"/>
                <a:ea typeface="Calibri"/>
                <a:cs typeface="Arial"/>
              </a:rPr>
              <a:t> when released from ruptured tissue cysts cause local</a:t>
            </a:r>
            <a:endParaRPr lang="en-US" sz="1400" dirty="0">
              <a:ea typeface="Calibri"/>
              <a:cs typeface="Arial"/>
            </a:endParaRPr>
          </a:p>
          <a:p>
            <a:pPr>
              <a:lnSpc>
                <a:spcPct val="115000"/>
              </a:lnSpc>
            </a:pPr>
            <a:r>
              <a:rPr lang="en-US" dirty="0">
                <a:latin typeface="Times New Roman"/>
                <a:ea typeface="Calibri"/>
                <a:cs typeface="Arial"/>
              </a:rPr>
              <a:t>inflammation with blockage of blood vessels and necrosis.</a:t>
            </a:r>
            <a:endParaRPr lang="en-US" sz="1400" dirty="0">
              <a:ea typeface="Calibri"/>
              <a:cs typeface="Arial"/>
            </a:endParaRPr>
          </a:p>
          <a:p>
            <a:pPr>
              <a:lnSpc>
                <a:spcPct val="115000"/>
              </a:lnSpc>
            </a:pPr>
            <a:r>
              <a:rPr lang="en-US" sz="2000" b="1" dirty="0">
                <a:latin typeface="Times New Roman"/>
                <a:ea typeface="Calibri"/>
                <a:cs typeface="Arial"/>
              </a:rPr>
              <a:t>Congenital toxoplasmosis:</a:t>
            </a:r>
            <a:endParaRPr lang="en-US" sz="1400" dirty="0">
              <a:ea typeface="Calibri"/>
              <a:cs typeface="Arial"/>
            </a:endParaRPr>
          </a:p>
          <a:p>
            <a:pPr>
              <a:lnSpc>
                <a:spcPct val="115000"/>
              </a:lnSpc>
            </a:pPr>
            <a:r>
              <a:rPr lang="en-US" dirty="0">
                <a:solidFill>
                  <a:srgbClr val="000000"/>
                </a:solidFill>
                <a:latin typeface="Symbol"/>
                <a:ea typeface="Calibri"/>
                <a:cs typeface="Symbol"/>
              </a:rPr>
              <a:t>· </a:t>
            </a:r>
            <a:r>
              <a:rPr lang="en-US" dirty="0">
                <a:solidFill>
                  <a:srgbClr val="000000"/>
                </a:solidFill>
                <a:latin typeface="Times New Roman"/>
                <a:ea typeface="Calibri"/>
                <a:cs typeface="Arial"/>
              </a:rPr>
              <a:t>Congenital infection of the fetus occurs only when the mother is infected during pregnancy.</a:t>
            </a:r>
            <a:endParaRPr lang="en-US" sz="1400" dirty="0">
              <a:ea typeface="Calibri"/>
              <a:cs typeface="Arial"/>
            </a:endParaRPr>
          </a:p>
          <a:p>
            <a:pPr>
              <a:lnSpc>
                <a:spcPct val="115000"/>
              </a:lnSpc>
            </a:pPr>
            <a:r>
              <a:rPr lang="en-US" sz="2400" b="1" dirty="0">
                <a:latin typeface="Times New Roman"/>
                <a:ea typeface="Calibri"/>
                <a:cs typeface="Arial"/>
              </a:rPr>
              <a:t>diagnosis</a:t>
            </a:r>
            <a:endParaRPr lang="en-US" sz="1400" dirty="0">
              <a:ea typeface="Calibri"/>
              <a:cs typeface="Arial"/>
            </a:endParaRPr>
          </a:p>
          <a:p>
            <a:pPr>
              <a:lnSpc>
                <a:spcPct val="115000"/>
              </a:lnSpc>
            </a:pPr>
            <a:r>
              <a:rPr lang="en-US" dirty="0">
                <a:latin typeface="Times New Roman"/>
                <a:ea typeface="Calibri"/>
                <a:cs typeface="Arial"/>
              </a:rPr>
              <a:t>1.Smears from Lymph node, bone marrow, spleen. For organism detection.</a:t>
            </a:r>
            <a:endParaRPr lang="en-US" sz="1400" dirty="0">
              <a:ea typeface="Calibri"/>
              <a:cs typeface="Arial"/>
            </a:endParaRPr>
          </a:p>
          <a:p>
            <a:pPr>
              <a:lnSpc>
                <a:spcPct val="115000"/>
              </a:lnSpc>
            </a:pPr>
            <a:r>
              <a:rPr lang="en-US" sz="2000" dirty="0">
                <a:latin typeface="Times New Roman"/>
                <a:ea typeface="Calibri"/>
                <a:cs typeface="Arial"/>
              </a:rPr>
              <a:t>2. Serological test</a:t>
            </a:r>
            <a:endParaRPr lang="en-US" sz="1400" dirty="0">
              <a:ea typeface="Calibri"/>
              <a:cs typeface="Arial"/>
            </a:endParaRPr>
          </a:p>
          <a:p>
            <a:pPr>
              <a:lnSpc>
                <a:spcPct val="115000"/>
              </a:lnSpc>
            </a:pPr>
            <a:r>
              <a:rPr lang="en-US" dirty="0">
                <a:latin typeface="Times New Roman"/>
                <a:ea typeface="Calibri"/>
                <a:cs typeface="Arial"/>
              </a:rPr>
              <a:t>Indirect fluorescent antibody (IFA) test and ELISA test including </a:t>
            </a:r>
            <a:r>
              <a:rPr lang="en-US" dirty="0" err="1">
                <a:latin typeface="Times New Roman"/>
                <a:ea typeface="Calibri"/>
                <a:cs typeface="Arial"/>
              </a:rPr>
              <a:t>IgM</a:t>
            </a:r>
            <a:r>
              <a:rPr lang="en-US" dirty="0">
                <a:latin typeface="Times New Roman"/>
                <a:ea typeface="Calibri"/>
                <a:cs typeface="Arial"/>
              </a:rPr>
              <a:t> and </a:t>
            </a:r>
            <a:r>
              <a:rPr lang="en-US" dirty="0" err="1">
                <a:latin typeface="Times New Roman"/>
                <a:ea typeface="Calibri"/>
                <a:cs typeface="Arial"/>
              </a:rPr>
              <a:t>IgG</a:t>
            </a:r>
            <a:r>
              <a:rPr lang="en-US" dirty="0">
                <a:latin typeface="Times New Roman"/>
                <a:ea typeface="Calibri"/>
                <a:cs typeface="Arial"/>
              </a:rPr>
              <a:t> kits.</a:t>
            </a:r>
            <a:endParaRPr lang="en-US" sz="1400" dirty="0">
              <a:ea typeface="Calibri"/>
              <a:cs typeface="Arial"/>
            </a:endParaRPr>
          </a:p>
          <a:p>
            <a:pPr>
              <a:lnSpc>
                <a:spcPct val="115000"/>
              </a:lnSpc>
            </a:pPr>
            <a:r>
              <a:rPr lang="en-US" dirty="0">
                <a:latin typeface="Times New Roman"/>
                <a:ea typeface="Calibri"/>
                <a:cs typeface="Arial"/>
              </a:rPr>
              <a:t>3.</a:t>
            </a:r>
            <a:r>
              <a:rPr lang="en-US" sz="1400" b="1" dirty="0">
                <a:latin typeface="Times New Roman"/>
                <a:ea typeface="Calibri"/>
                <a:cs typeface="Arial"/>
              </a:rPr>
              <a:t> </a:t>
            </a:r>
            <a:r>
              <a:rPr lang="en-US" dirty="0">
                <a:latin typeface="Times New Roman"/>
                <a:ea typeface="Calibri"/>
                <a:cs typeface="Arial"/>
              </a:rPr>
              <a:t>Molecular diagnosis by PCR.</a:t>
            </a:r>
            <a:endParaRPr lang="en-US" sz="1400" dirty="0">
              <a:ea typeface="Calibri"/>
              <a:cs typeface="Arial"/>
            </a:endParaRPr>
          </a:p>
          <a:p>
            <a:pPr>
              <a:lnSpc>
                <a:spcPct val="115000"/>
              </a:lnSpc>
            </a:pPr>
            <a:r>
              <a:rPr lang="en-US" sz="1400" b="1" dirty="0">
                <a:latin typeface="Times New Roman"/>
                <a:ea typeface="Calibri"/>
                <a:cs typeface="Arial"/>
              </a:rPr>
              <a:t> </a:t>
            </a:r>
            <a:endParaRPr lang="en-US" sz="1400" dirty="0">
              <a:ea typeface="Calibri"/>
              <a:cs typeface="Arial"/>
            </a:endParaRPr>
          </a:p>
          <a:p>
            <a:pPr>
              <a:lnSpc>
                <a:spcPct val="115000"/>
              </a:lnSpc>
            </a:pPr>
            <a:r>
              <a:rPr lang="en-US" sz="2000" b="1" dirty="0">
                <a:latin typeface="Times New Roman"/>
                <a:ea typeface="Calibri"/>
                <a:cs typeface="Arial"/>
              </a:rPr>
              <a:t>Prevention:</a:t>
            </a:r>
            <a:endParaRPr lang="en-US" sz="1400" dirty="0">
              <a:ea typeface="Calibri"/>
              <a:cs typeface="Arial"/>
            </a:endParaRPr>
          </a:p>
          <a:p>
            <a:pPr marL="180340" indent="-180340">
              <a:lnSpc>
                <a:spcPct val="115000"/>
              </a:lnSpc>
            </a:pPr>
            <a:r>
              <a:rPr lang="en-US" b="1" dirty="0">
                <a:latin typeface="Times New Roman"/>
                <a:ea typeface="Calibri"/>
                <a:cs typeface="Arial"/>
              </a:rPr>
              <a:t>*  </a:t>
            </a:r>
            <a:r>
              <a:rPr lang="en-US" dirty="0">
                <a:latin typeface="Times New Roman"/>
                <a:ea typeface="Calibri"/>
                <a:cs typeface="Arial"/>
              </a:rPr>
              <a:t>Meat cooked to 50-60 Cº for 4 – 6 minutes or freezing at – 20 Cº for 48 hours.</a:t>
            </a:r>
            <a:endParaRPr lang="en-US" sz="1400" dirty="0">
              <a:ea typeface="Calibri"/>
              <a:cs typeface="Arial"/>
            </a:endParaRPr>
          </a:p>
          <a:p>
            <a:pPr marL="180340" indent="-180340">
              <a:lnSpc>
                <a:spcPct val="115000"/>
              </a:lnSpc>
            </a:pPr>
            <a:r>
              <a:rPr lang="en-US" b="1" dirty="0">
                <a:latin typeface="Times New Roman"/>
                <a:ea typeface="Calibri"/>
                <a:cs typeface="Arial"/>
              </a:rPr>
              <a:t>*  </a:t>
            </a:r>
            <a:r>
              <a:rPr lang="en-US" dirty="0">
                <a:latin typeface="Times New Roman"/>
                <a:ea typeface="Calibri"/>
                <a:cs typeface="Arial"/>
              </a:rPr>
              <a:t>Pregnant mother should avoid all contacts with cats.</a:t>
            </a:r>
            <a:endParaRPr lang="en-US" sz="1400" dirty="0">
              <a:ea typeface="Calibri"/>
              <a:cs typeface="Arial"/>
            </a:endParaRPr>
          </a:p>
        </p:txBody>
      </p:sp>
    </p:spTree>
    <p:extLst>
      <p:ext uri="{BB962C8B-B14F-4D97-AF65-F5344CB8AC3E}">
        <p14:creationId xmlns:p14="http://schemas.microsoft.com/office/powerpoint/2010/main" val="1944424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485</Words>
  <Application>Microsoft Office PowerPoint</Application>
  <PresentationFormat>On-screen Show (4:3)</PresentationFormat>
  <Paragraphs>76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3</cp:revision>
  <dcterms:created xsi:type="dcterms:W3CDTF">2006-08-16T00:00:00Z</dcterms:created>
  <dcterms:modified xsi:type="dcterms:W3CDTF">2019-09-23T19:35:22Z</dcterms:modified>
</cp:coreProperties>
</file>